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2" r:id="rId14"/>
    <p:sldId id="273" r:id="rId15"/>
    <p:sldId id="275" r:id="rId1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Отчет </a:t>
            </a: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3773916268516773E-2"/>
          <c:y val="3.5274570998596086E-2"/>
          <c:w val="0.68320652529615811"/>
          <c:h val="0.9294508580028078"/>
        </c:manualLayout>
      </c:layout>
      <c:barChart>
        <c:barDir val="col"/>
        <c:grouping val="clustered"/>
        <c:ser>
          <c:idx val="1"/>
          <c:order val="0"/>
          <c:tx>
            <c:strRef>
              <c:f>label 1</c:f>
              <c:strCache>
                <c:ptCount val="1"/>
                <c:pt idx="0">
                  <c:v>Отчет 2015 год</c:v>
                </c:pt>
              </c:strCache>
            </c:strRef>
          </c:tx>
          <c:spPr>
            <a:solidFill>
              <a:srgbClr val="A8CDD7"/>
            </a:solidFill>
            <a:ln w="38160">
              <a:solidFill>
                <a:srgbClr val="FFFFFF"/>
              </a:solidFill>
              <a:round/>
            </a:ln>
          </c:spPr>
          <c:dLbls>
            <c:dLbl>
              <c:idx val="0"/>
              <c:layout>
                <c:manualLayout>
                  <c:x val="-3.39171715963183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4378,3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4280,4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97,9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categories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8780.1</c:v>
                </c:pt>
                <c:pt idx="1">
                  <c:v>8517.5</c:v>
                </c:pt>
                <c:pt idx="2">
                  <c:v>262.60000000000002</c:v>
                </c:pt>
              </c:numCache>
            </c:numRef>
          </c:val>
        </c:ser>
        <c:axId val="90103808"/>
        <c:axId val="64180224"/>
      </c:barChart>
      <c:catAx>
        <c:axId val="90103808"/>
        <c:scaling>
          <c:orientation val="minMax"/>
        </c:scaling>
        <c:axPos val="b"/>
        <c:numFmt formatCode="dd/mm/yyyy" sourceLinked="1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64180224"/>
        <c:crosses val="autoZero"/>
        <c:auto val="1"/>
        <c:lblAlgn val="ctr"/>
        <c:lblOffset val="100"/>
      </c:catAx>
      <c:valAx>
        <c:axId val="64180224"/>
        <c:scaling>
          <c:orientation val="minMax"/>
        </c:scaling>
        <c:delete val="1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General" sourceLinked="0"/>
        <c:tickLblPos val="none"/>
        <c:crossAx val="90103808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Исполнено за </a:t>
            </a: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7775334432838609E-2"/>
          <c:y val="3.463976430675831E-2"/>
          <c:w val="0.63093274693054802"/>
          <c:h val="0.75537898401928405"/>
        </c:manualLayout>
      </c:layout>
      <c:barChart>
        <c:barDir val="col"/>
        <c:grouping val="clustered"/>
        <c:ser>
          <c:idx val="1"/>
          <c:order val="0"/>
          <c:tx>
            <c:strRef>
              <c:f>label 1</c:f>
              <c:strCache>
                <c:ptCount val="1"/>
                <c:pt idx="0">
                  <c:v>Исполнено за 2015 год</c:v>
                </c:pt>
              </c:strCache>
            </c:strRef>
          </c:tx>
          <c:spPr>
            <a:ln w="9360">
              <a:solidFill>
                <a:srgbClr val="E3B1B1"/>
              </a:solidFill>
              <a:round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516,6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345,9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3515,8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categories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1944</c:v>
                </c:pt>
                <c:pt idx="1">
                  <c:v>79</c:v>
                </c:pt>
                <c:pt idx="2">
                  <c:v>6757.2</c:v>
                </c:pt>
              </c:numCache>
            </c:numRef>
          </c:val>
        </c:ser>
        <c:axId val="95342976"/>
        <c:axId val="102879232"/>
      </c:barChart>
      <c:catAx>
        <c:axId val="95342976"/>
        <c:scaling>
          <c:orientation val="minMax"/>
        </c:scaling>
        <c:axPos val="b"/>
        <c:numFmt formatCode="dd/mm/yyyy" sourceLinked="1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102879232"/>
        <c:crosses val="autoZero"/>
        <c:auto val="1"/>
        <c:lblAlgn val="ctr"/>
        <c:lblOffset val="100"/>
      </c:catAx>
      <c:valAx>
        <c:axId val="102879232"/>
        <c:scaling>
          <c:orientation val="minMax"/>
        </c:scaling>
        <c:delete val="1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General" sourceLinked="0"/>
        <c:tickLblPos val="none"/>
        <c:crossAx val="95342976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D043D1-1D63-4530-91C3-82076C3E88F7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22.08.2018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572995-5208-4B36-92AB-903524723C5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2960" y="357120"/>
            <a:ext cx="784332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Бюджет для граждан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285840" y="1484784"/>
            <a:ext cx="8500680" cy="472989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Уважаемые жители </a:t>
            </a:r>
            <a:r>
              <a:rPr lang="ru-RU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поселения!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Предоставляем вашему вниманию «Бюджет для граждан», подготовленный на основе отчета об исполнении бюджета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Бюджет для граждан разработан с целью обеспечения прозрачности и открытости бюджетного процесса путем информирования жителей о бюджете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в доступной форме.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«Бюджет для граждан» подготовлен администрацией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Место нахождения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Ивановская область,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Пучежский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район, село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Мортки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ул. Школьная, д.9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Телефон: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8-906-512-93-10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Адрес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электронной почты:</a:t>
            </a:r>
            <a:r>
              <a:rPr lang="ru-RU" sz="2000" b="0" strike="noStrike" spc="-1" dirty="0">
                <a:solidFill>
                  <a:srgbClr val="4B734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000" b="0" strike="noStrike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admmortki@mail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r>
              <a:rPr lang="ru-RU" sz="2000" b="0" strike="noStrike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ru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 rot="10800000" flipV="1">
            <a:off x="12564888" y="1772816"/>
            <a:ext cx="3794232" cy="6132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8760" y="785880"/>
            <a:ext cx="8429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 бюджета </a:t>
            </a:r>
            <a:r>
              <a:rPr lang="ru-RU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по муниципальным программам за </a:t>
            </a:r>
            <a:r>
              <a:rPr lang="ru-RU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6" name="Table 3"/>
          <p:cNvGraphicFramePr/>
          <p:nvPr/>
        </p:nvGraphicFramePr>
        <p:xfrm>
          <a:off x="357120" y="1714320"/>
          <a:ext cx="8572320" cy="237672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«Ремонт и содержание автомобильных дорог общего пользования в границах населенных пунктов Мортковского сельского поселения»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334,6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121,2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«Благоустройство и озеленение территории Мортковского сельского поселения»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703,0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702,8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«Забота и внимание»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1058,8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845,1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0040" y="357120"/>
            <a:ext cx="8429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 бюджета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по </a:t>
            </a:r>
            <a:r>
              <a:rPr lang="ru-RU" sz="18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непрограммным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направлениям деятельности за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8" name="Table 2"/>
          <p:cNvGraphicFramePr/>
          <p:nvPr/>
        </p:nvGraphicFramePr>
        <p:xfrm>
          <a:off x="357120" y="1214280"/>
          <a:ext cx="8572320" cy="223452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Непрограммные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направления деятельности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Мортковского сельского поселения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3406,0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3374,3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первичному воинскому учету на территориях, где отсутствуют военные комиссариаты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3467,0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3435,3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14240" y="214200"/>
            <a:ext cx="7572240" cy="6225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Структура расходов бюджета </a:t>
            </a:r>
            <a:r>
              <a:rPr lang="ru-RU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 по основным разделам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0" name="Table 2"/>
          <p:cNvGraphicFramePr/>
          <p:nvPr/>
        </p:nvGraphicFramePr>
        <p:xfrm>
          <a:off x="500040" y="1124746"/>
          <a:ext cx="8429400" cy="3549413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38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609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476,8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476,8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78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1233,6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1233,1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609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67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Резервные фонды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6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367,0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366,6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440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2119,2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2088,3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2411760" y="836712"/>
            <a:ext cx="504056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Общегосударственные вопросы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9116" y="4931876"/>
            <a:ext cx="2565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оборона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5517232"/>
          <a:ext cx="8424937" cy="915057"/>
        </p:xfrm>
        <a:graphic>
          <a:graphicData uri="http://schemas.openxmlformats.org/drawingml/2006/table">
            <a:tbl>
              <a:tblPr/>
              <a:tblGrid>
                <a:gridCol w="927947"/>
                <a:gridCol w="3355583"/>
                <a:gridCol w="1427724"/>
                <a:gridCol w="1642170"/>
                <a:gridCol w="1071513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411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0203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Мобилизационная и вневойсковая подготовка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/>
        </p:nvGraphicFramePr>
        <p:xfrm>
          <a:off x="500040" y="548681"/>
          <a:ext cx="8032400" cy="1044500"/>
        </p:xfrm>
        <a:graphic>
          <a:graphicData uri="http://schemas.openxmlformats.org/drawingml/2006/table">
            <a:tbl>
              <a:tblPr/>
              <a:tblGrid>
                <a:gridCol w="876782"/>
                <a:gridCol w="3170558"/>
                <a:gridCol w="1349000"/>
                <a:gridCol w="1551622"/>
                <a:gridCol w="1084438"/>
              </a:tblGrid>
              <a:tr h="443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010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334,6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121,2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36,2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86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334,6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121,2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36,2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188640"/>
            <a:ext cx="278712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экономика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9" name="Table 5"/>
          <p:cNvGraphicFramePr/>
          <p:nvPr/>
        </p:nvGraphicFramePr>
        <p:xfrm>
          <a:off x="467543" y="4149080"/>
          <a:ext cx="8064895" cy="738031"/>
        </p:xfrm>
        <a:graphic>
          <a:graphicData uri="http://schemas.openxmlformats.org/drawingml/2006/table">
            <a:tbl>
              <a:tblPr/>
              <a:tblGrid>
                <a:gridCol w="888291"/>
                <a:gridCol w="3212181"/>
                <a:gridCol w="1366710"/>
                <a:gridCol w="1571991"/>
                <a:gridCol w="1025722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0801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Культура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1194,0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1194,0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2945880" y="1916832"/>
            <a:ext cx="393012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Жилищно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коммунальное хозяйство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3861048"/>
            <a:ext cx="400032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Культура 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кинематография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0" name="Table 5"/>
          <p:cNvGraphicFramePr/>
          <p:nvPr/>
        </p:nvGraphicFramePr>
        <p:xfrm>
          <a:off x="467544" y="2204865"/>
          <a:ext cx="8064896" cy="1105754"/>
        </p:xfrm>
        <a:graphic>
          <a:graphicData uri="http://schemas.openxmlformats.org/drawingml/2006/table">
            <a:tbl>
              <a:tblPr/>
              <a:tblGrid>
                <a:gridCol w="856567"/>
                <a:gridCol w="2671825"/>
                <a:gridCol w="1440160"/>
                <a:gridCol w="1819224"/>
                <a:gridCol w="1277120"/>
              </a:tblGrid>
              <a:tr h="557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703,0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702,8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703,0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702,8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166872" y="4931876"/>
            <a:ext cx="281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Социальная политика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5517232"/>
          <a:ext cx="8064896" cy="864096"/>
        </p:xfrm>
        <a:graphic>
          <a:graphicData uri="http://schemas.openxmlformats.org/drawingml/2006/table">
            <a:tbl>
              <a:tblPr/>
              <a:tblGrid>
                <a:gridCol w="888291"/>
                <a:gridCol w="3212182"/>
                <a:gridCol w="1366710"/>
                <a:gridCol w="1571991"/>
                <a:gridCol w="1025722"/>
              </a:tblGrid>
              <a:tr h="535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28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107,1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/>
        </p:nvGraphicFramePr>
        <p:xfrm>
          <a:off x="500040" y="548681"/>
          <a:ext cx="8032400" cy="914400"/>
        </p:xfrm>
        <a:graphic>
          <a:graphicData uri="http://schemas.openxmlformats.org/drawingml/2006/table">
            <a:tbl>
              <a:tblPr/>
              <a:tblGrid>
                <a:gridCol w="876782"/>
                <a:gridCol w="3170558"/>
                <a:gridCol w="1349000"/>
                <a:gridCol w="1551622"/>
                <a:gridCol w="1084438"/>
              </a:tblGrid>
              <a:tr h="443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010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0705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Профессиональная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подготовка, переподготовка и повышение квалификации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188640"/>
            <a:ext cx="278712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Образование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2945880" y="1916832"/>
            <a:ext cx="393012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3861048"/>
            <a:ext cx="400032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Shape 1"/>
          <p:cNvSpPr txBox="1"/>
          <p:nvPr/>
        </p:nvSpPr>
        <p:spPr>
          <a:xfrm>
            <a:off x="1201994" y="285729"/>
            <a:ext cx="7584847" cy="57150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1900" b="1" spc="-97" dirty="0">
                <a:solidFill>
                  <a:srgbClr val="F3A447"/>
                </a:solidFill>
                <a:uFill>
                  <a:solidFill>
                    <a:srgbClr val="FFFFFF"/>
                  </a:solidFill>
                </a:uFill>
                <a:latin typeface="Bookman Old Style"/>
              </a:rPr>
              <a:t>
</a:t>
            </a:r>
            <a:r>
              <a:rPr lang="ru-RU" sz="2400" spc="-97" dirty="0">
                <a:solidFill>
                  <a:srgbClr val="DBDBDB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lang="ru-RU" sz="2400" spc="-97" dirty="0" smtClean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Муниципальный долг Мортковского сельского поселения </a:t>
            </a:r>
            <a:r>
              <a:rPr lang="ru-RU" sz="2400" b="1" spc="-97" dirty="0">
                <a:solidFill>
                  <a:srgbClr val="7153A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
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8" name="Picture 229"/>
          <p:cNvPicPr/>
          <p:nvPr/>
        </p:nvPicPr>
        <p:blipFill>
          <a:blip r:embed="rId2" cstate="print"/>
          <a:stretch/>
        </p:blipFill>
        <p:spPr>
          <a:xfrm>
            <a:off x="5286380" y="2857496"/>
            <a:ext cx="3500462" cy="3071834"/>
          </a:xfrm>
          <a:prstGeom prst="rect">
            <a:avLst/>
          </a:prstGeom>
          <a:ln w="9360">
            <a:noFill/>
          </a:ln>
        </p:spPr>
      </p:pic>
      <p:pic>
        <p:nvPicPr>
          <p:cNvPr id="519" name="Picture 231"/>
          <p:cNvPicPr/>
          <p:nvPr/>
        </p:nvPicPr>
        <p:blipFill>
          <a:blip r:embed="rId3" cstate="print"/>
          <a:stretch/>
        </p:blipFill>
        <p:spPr>
          <a:xfrm>
            <a:off x="1357290" y="785794"/>
            <a:ext cx="2714644" cy="2428892"/>
          </a:xfrm>
          <a:prstGeom prst="rect">
            <a:avLst/>
          </a:prstGeom>
          <a:ln w="9360">
            <a:noFill/>
          </a:ln>
        </p:spPr>
      </p:pic>
      <p:sp>
        <p:nvSpPr>
          <p:cNvPr id="520" name="CustomShape 3"/>
          <p:cNvSpPr/>
          <p:nvPr/>
        </p:nvSpPr>
        <p:spPr>
          <a:xfrm>
            <a:off x="1146412" y="3643314"/>
            <a:ext cx="3693158" cy="2786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</a:pPr>
            <a:r>
              <a:rPr lang="ru-RU" sz="16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Согласно статье 9 </a:t>
            </a: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решения о бюджете Мортковского сельского </a:t>
            </a:r>
            <a:r>
              <a:rPr lang="ru-RU" sz="16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 2017 год</a:t>
            </a:r>
            <a:endParaRPr lang="ru-RU" sz="1600" spc="-1" dirty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   МУНИЦИПАЛЬНЫЙ ДОЛГ </a:t>
            </a:r>
            <a:endParaRPr lang="ru-RU" sz="1600" spc="-1" dirty="0" smtClean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Мортковского </a:t>
            </a:r>
            <a:r>
              <a:rPr lang="ru-RU" sz="16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1600" spc="-1" dirty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6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                 утвержден</a:t>
            </a: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 сумме 0,0 тыс. руб.;</a:t>
            </a:r>
          </a:p>
          <a:p>
            <a:pPr algn="ctr">
              <a:lnSpc>
                <a:spcPct val="90000"/>
              </a:lnSpc>
            </a:pP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исполнен:</a:t>
            </a:r>
          </a:p>
          <a:p>
            <a:pPr algn="ctr">
              <a:lnSpc>
                <a:spcPct val="90000"/>
              </a:lnSpc>
            </a:pP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- в сумме 0,0 тыс. руб.</a:t>
            </a:r>
            <a:endParaRPr lang="ru-RU" sz="1600" spc="-1" dirty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1" name="CustomShape 4"/>
          <p:cNvSpPr/>
          <p:nvPr/>
        </p:nvSpPr>
        <p:spPr>
          <a:xfrm>
            <a:off x="1433016" y="2904840"/>
            <a:ext cx="2924335" cy="158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7153A1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   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3" name="CustomShape 6"/>
          <p:cNvSpPr/>
          <p:nvPr/>
        </p:nvSpPr>
        <p:spPr>
          <a:xfrm rot="19818000">
            <a:off x="5563430" y="4321646"/>
            <a:ext cx="1702155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/>
          <a:lstStyle/>
          <a:p>
            <a:pPr algn="ctr">
              <a:lnSpc>
                <a:spcPct val="100000"/>
              </a:lnSpc>
            </a:pPr>
            <a:r>
              <a:rPr lang="ru-RU" sz="2800" b="1" spc="-1" dirty="0">
                <a:solidFill>
                  <a:srgbClr val="5D5D5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ДОЛГ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1000108"/>
            <a:ext cx="2857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spc="-1" dirty="0" smtClean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Статья 9 «Муниципальные внутренние заимствования, внутренний муниципальный долг Мортковского сельского поселения и расходы на его обслуживание» </a:t>
            </a:r>
            <a:endParaRPr lang="ru-RU" sz="1600" spc="-1" dirty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8791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1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5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8" dur="2000"/>
                                        <p:tgtEl>
                                          <p:spTgt spid="520">
                                            <p:txEl>
                                              <p:charRg st="0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6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2000"/>
                                        <p:tgtEl>
                                          <p:spTgt spid="520">
                                            <p:txEl>
                                              <p:charRg st="169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charRg st="16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8" dur="2000"/>
                                        <p:tgtEl>
                                          <p:spTgt spid="520">
                                            <p:txEl>
                                              <p:charRg st="169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5840" y="571320"/>
            <a:ext cx="8429400" cy="928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Мортковское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сельское поселение – административно-территориальное образование  </a:t>
            </a:r>
            <a:r>
              <a:rPr lang="ru-RU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Пучежского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муниципального района Ивановской области с центром в селе </a:t>
            </a:r>
            <a:r>
              <a:rPr lang="ru-RU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Мортки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42960" y="314316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Основные понятия и термины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14200" y="3714840"/>
            <a:ext cx="8429400" cy="257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Бюджет 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439160" y="2936520"/>
            <a:ext cx="2922840" cy="699120"/>
          </a:xfrm>
          <a:custGeom>
            <a:avLst/>
            <a:gdLst/>
            <a:ahLst/>
            <a:cxnLst/>
            <a:rect l="l" t="t" r="r" b="b"/>
            <a:pathLst>
              <a:path w="2923331" h="699462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92720" y="2936520"/>
            <a:ext cx="91080" cy="732600"/>
          </a:xfrm>
          <a:custGeom>
            <a:avLst/>
            <a:gdLst/>
            <a:ahLst/>
            <a:cxnLst/>
            <a:rect l="l" t="t" r="r" b="b"/>
            <a:pathLst>
              <a:path w="765" h="732815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1515960" y="2936520"/>
            <a:ext cx="2922840" cy="695160"/>
          </a:xfrm>
          <a:custGeom>
            <a:avLst/>
            <a:gdLst/>
            <a:ahLst/>
            <a:cxnLst/>
            <a:rect l="l" t="t" r="r" b="b"/>
            <a:pathLst>
              <a:path w="2923331" h="69562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243240" y="141768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3508920" y="167004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3553560" y="171468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Поступающие в бюджет денежные средства являются 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320040" y="363204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585720" y="388440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630000" y="392904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(часть доходов граждан и организаций, которые они обязаны платить государству)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3242520" y="366912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5" name="CustomShape 11"/>
          <p:cNvSpPr/>
          <p:nvPr/>
        </p:nvSpPr>
        <p:spPr>
          <a:xfrm>
            <a:off x="3508200" y="392148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2"/>
          <p:cNvSpPr/>
          <p:nvPr/>
        </p:nvSpPr>
        <p:spPr>
          <a:xfrm>
            <a:off x="3552840" y="396612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6166440" y="3636000"/>
            <a:ext cx="2391480" cy="138024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8" name="CustomShape 14"/>
          <p:cNvSpPr/>
          <p:nvPr/>
        </p:nvSpPr>
        <p:spPr>
          <a:xfrm>
            <a:off x="6432480" y="3888360"/>
            <a:ext cx="2391480" cy="138024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9" name="CustomShape 15"/>
          <p:cNvSpPr/>
          <p:nvPr/>
        </p:nvSpPr>
        <p:spPr>
          <a:xfrm>
            <a:off x="6472800" y="3928680"/>
            <a:ext cx="2310480" cy="12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Безвозмездные поступления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(средства, которые поступают в бюджет безвозмездно из других бюджетов, а также от юридических и физических лиц)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Содержимое 3"/>
          <p:cNvPicPr/>
          <p:nvPr/>
        </p:nvPicPr>
        <p:blipFill>
          <a:blip r:embed="rId2" cstate="print"/>
          <a:stretch/>
        </p:blipFill>
        <p:spPr>
          <a:xfrm>
            <a:off x="2915816" y="2132856"/>
            <a:ext cx="3396600" cy="2071440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6286680" y="200016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Если расходная часть бюджета превышает доходную, то бюджет формируется 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ДЕФИЦИТОМ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0040" y="207180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Превышение доходов над расходами образует положительный остаток бюджета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ПРОФИЦИТ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42960" y="35712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Основные понятия и термины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57120" y="1285920"/>
            <a:ext cx="84294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Муниципальный долг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Межбюджетные трансферты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Дотации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Муниципальная программа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поселения в определенной сфере.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14200" y="361080"/>
            <a:ext cx="857232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Отчет об исполнении бюджета составляется администрацией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по всем основным показателям доходов и расходов в установленном порядке.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Проект решения об исполнении бюджета за отчетный год направляется в Совет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Ежегодно по отчету об исполнении бюджета  проводятся публичные слушания.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Каждый житель вправе высказать свое мнение, представить материалы, письменные предложения и замечания для включения в протокол публичных слушаний.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Отчет об исполнении бюджета за год  утверждается решением Совета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поселения.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285840" y="3573016"/>
            <a:ext cx="8572320" cy="216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 бюджета по доходам 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 бюджета по расходам 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Основные характеристики бюджета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8" name="Диаграмма 3"/>
          <p:cNvGraphicFramePr/>
          <p:nvPr/>
        </p:nvGraphicFramePr>
        <p:xfrm>
          <a:off x="971600" y="1340768"/>
          <a:ext cx="7488832" cy="396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9" name="CustomShape 2"/>
          <p:cNvSpPr/>
          <p:nvPr/>
        </p:nvSpPr>
        <p:spPr>
          <a:xfrm>
            <a:off x="6572160" y="928800"/>
            <a:ext cx="1642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Тысячи рублей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071360" y="285840"/>
            <a:ext cx="76435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Объем и структура доходов в динамике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Мортковского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сельского поселения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1" name="Table 2"/>
          <p:cNvGraphicFramePr/>
          <p:nvPr/>
        </p:nvGraphicFramePr>
        <p:xfrm>
          <a:off x="285840" y="1357200"/>
          <a:ext cx="8500680" cy="3596640"/>
        </p:xfrm>
        <a:graphic>
          <a:graphicData uri="http://schemas.openxmlformats.org/drawingml/2006/table">
            <a:tbl>
              <a:tblPr/>
              <a:tblGrid>
                <a:gridCol w="2833560"/>
                <a:gridCol w="2833560"/>
                <a:gridCol w="2833560"/>
              </a:tblGrid>
              <a:tr h="42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6128,3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4378,3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2125,1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862,5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1800,1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516,6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325,0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345,9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42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4003,2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3515,8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3828,4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3333,6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60,9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113,9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121,2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071360" y="285840"/>
            <a:ext cx="764352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Доходы бюджета 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Мортковского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3" name="Диаграмма 3"/>
          <p:cNvGraphicFramePr/>
          <p:nvPr/>
        </p:nvGraphicFramePr>
        <p:xfrm>
          <a:off x="500040" y="1397160"/>
          <a:ext cx="785772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4" name="CustomShape 2"/>
          <p:cNvSpPr/>
          <p:nvPr/>
        </p:nvSpPr>
        <p:spPr>
          <a:xfrm>
            <a:off x="6572160" y="928800"/>
            <a:ext cx="1642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Тысячи рублей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252</TotalTime>
  <Words>952</Words>
  <Application>Microsoft Office PowerPoint</Application>
  <PresentationFormat>Экран (4:3)</PresentationFormat>
  <Paragraphs>257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dc:description/>
  <cp:lastModifiedBy>Галина Федоровна</cp:lastModifiedBy>
  <cp:revision>68</cp:revision>
  <dcterms:created xsi:type="dcterms:W3CDTF">2016-06-28T13:14:29Z</dcterms:created>
  <dcterms:modified xsi:type="dcterms:W3CDTF">2018-08-22T05:30:18Z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fofurmanov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