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63" r:id="rId8"/>
    <p:sldId id="265" r:id="rId9"/>
    <p:sldId id="266" r:id="rId10"/>
    <p:sldId id="270" r:id="rId11"/>
    <p:sldId id="264" r:id="rId12"/>
    <p:sldId id="268" r:id="rId13"/>
    <p:sldId id="267" r:id="rId14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CC00"/>
    <a:srgbClr val="800000"/>
    <a:srgbClr val="A40C99"/>
    <a:srgbClr val="FF9900"/>
    <a:srgbClr val="FFCCCC"/>
    <a:srgbClr val="1B08A8"/>
    <a:srgbClr val="FFE07D"/>
    <a:srgbClr val="5EE2FC"/>
    <a:srgbClr val="FEC4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86439" autoAdjust="0"/>
  </p:normalViewPr>
  <p:slideViewPr>
    <p:cSldViewPr>
      <p:cViewPr>
        <p:scale>
          <a:sx n="140" d="100"/>
          <a:sy n="140" d="100"/>
        </p:scale>
        <p:origin x="-804" y="15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2.5000000000000019E-2"/>
          <c:y val="8.8340797244094507E-2"/>
          <c:w val="0.52804576771653533"/>
          <c:h val="0.792068651574803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99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A40C99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2276,9</a:t>
                    </a:r>
                  </a:p>
                  <a:p>
                    <a:r>
                      <a:rPr lang="ru-RU" dirty="0" smtClean="0"/>
                      <a:t>48,2%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80,2</a:t>
                    </a:r>
                  </a:p>
                  <a:p>
                    <a:r>
                      <a:rPr lang="ru-RU" dirty="0" smtClean="0"/>
                      <a:t>1,7%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322,90</a:t>
                    </a:r>
                    <a:endParaRPr lang="ru-RU" smtClean="0"/>
                  </a:p>
                  <a:p>
                    <a:r>
                      <a:rPr lang="ru-RU" smtClean="0"/>
                      <a:t>2,6%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221,00</a:t>
                    </a:r>
                    <a:endParaRPr lang="ru-RU" dirty="0" smtClean="0"/>
                  </a:p>
                  <a:p>
                    <a:r>
                      <a:rPr lang="ru-RU" dirty="0" smtClean="0"/>
                      <a:t>1,7%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3480,00</a:t>
                    </a:r>
                    <a:endParaRPr lang="ru-RU" smtClean="0"/>
                  </a:p>
                  <a:p>
                    <a:r>
                      <a:rPr lang="ru-RU" smtClean="0"/>
                      <a:t>27,8%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72,00</a:t>
                    </a:r>
                    <a:endParaRPr lang="ru-RU" smtClean="0"/>
                  </a:p>
                  <a:p>
                    <a:r>
                      <a:rPr lang="ru-RU" smtClean="0"/>
                      <a:t>0,6%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5052,40</a:t>
                    </a:r>
                    <a:endParaRPr lang="ru-RU" smtClean="0"/>
                  </a:p>
                  <a:p>
                    <a:r>
                      <a:rPr lang="ru-RU" smtClean="0"/>
                      <a:t>40,4%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Социальная политика</c:v>
                </c:pt>
                <c:pt idx="5">
                  <c:v>Культура, кинематография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2276.9</c:v>
                </c:pt>
                <c:pt idx="1">
                  <c:v>200.6</c:v>
                </c:pt>
                <c:pt idx="2">
                  <c:v>486.7</c:v>
                </c:pt>
                <c:pt idx="3">
                  <c:v>384.7</c:v>
                </c:pt>
                <c:pt idx="4">
                  <c:v>108</c:v>
                </c:pt>
                <c:pt idx="5">
                  <c:v>1383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Социальная политика</c:v>
                </c:pt>
                <c:pt idx="5">
                  <c:v>Культура, кинематография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47.044360420669854</c:v>
                </c:pt>
                <c:pt idx="1">
                  <c:v>4.1447137337548305</c:v>
                </c:pt>
                <c:pt idx="2">
                  <c:v>10.3</c:v>
                </c:pt>
                <c:pt idx="3">
                  <c:v>8.2000000000000011</c:v>
                </c:pt>
                <c:pt idx="4">
                  <c:v>2.2999999999999998</c:v>
                </c:pt>
                <c:pt idx="5">
                  <c:v>29.3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46243438320263"/>
          <c:y val="4.4133366141732341E-2"/>
          <c:w val="0.31929691601049881"/>
          <c:h val="0.71315600393700751"/>
        </c:manualLayout>
      </c:layout>
      <c:overlay val="1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  <c:showDLblsOverMax val="1"/>
  </c:chart>
  <c:spPr>
    <a:solidFill>
      <a:prstClr val="black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2.5288136542247607E-2"/>
          <c:y val="0.15177327877645866"/>
          <c:w val="0.43531086100024718"/>
          <c:h val="0.709051234408550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0066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CC00"/>
              </a:solidFill>
            </c:spPr>
          </c:dPt>
          <c:dPt>
            <c:idx val="4"/>
            <c:spPr>
              <a:solidFill>
                <a:srgbClr val="80000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A40C99"/>
              </a:solidFill>
            </c:spPr>
          </c:dPt>
          <c:dPt>
            <c:idx val="7"/>
            <c:spPr>
              <a:solidFill>
                <a:srgbClr val="FF990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3177637501002409E-2"/>
                  <c:y val="1.34819966950529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521,0</a:t>
                    </a:r>
                    <a:endParaRPr lang="ru-RU" dirty="0" smtClean="0"/>
                  </a:p>
                  <a:p>
                    <a:r>
                      <a:rPr lang="ru-RU" dirty="0" smtClean="0"/>
                      <a:t>4,2%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2.6879418018516525E-3"/>
                  <c:y val="-1.44110299903077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2382,1</a:t>
                    </a:r>
                    <a:endParaRPr lang="ru-RU" dirty="0" smtClean="0"/>
                  </a:p>
                  <a:p>
                    <a:r>
                      <a:rPr lang="ru-RU" dirty="0" smtClean="0"/>
                      <a:t>19%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3.5672392939047302E-2"/>
                  <c:y val="2.2858701919435372E-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257,3</a:t>
                    </a:r>
                    <a:endParaRPr lang="ru-RU" smtClean="0"/>
                  </a:p>
                  <a:p>
                    <a:r>
                      <a:rPr lang="ru-RU" smtClean="0"/>
                      <a:t>2,1%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200,6</a:t>
                    </a:r>
                    <a:endParaRPr lang="ru-RU" smtClean="0"/>
                  </a:p>
                  <a:p>
                    <a:r>
                      <a:rPr lang="ru-RU" smtClean="0"/>
                      <a:t>1,6%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210,2</a:t>
                    </a:r>
                    <a:endParaRPr lang="ru-RU" smtClean="0"/>
                  </a:p>
                  <a:p>
                    <a:r>
                      <a:rPr lang="ru-RU" smtClean="0"/>
                      <a:t>1,7%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112,7</a:t>
                    </a:r>
                    <a:endParaRPr lang="ru-RU" smtClean="0"/>
                  </a:p>
                  <a:p>
                    <a:r>
                      <a:rPr lang="ru-RU" smtClean="0"/>
                      <a:t>0,9%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221,0</a:t>
                    </a:r>
                    <a:endParaRPr lang="ru-RU" smtClean="0"/>
                  </a:p>
                  <a:p>
                    <a:r>
                      <a:rPr lang="ru-RU" smtClean="0"/>
                      <a:t>1,8%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8"/>
              <c:layout>
                <c:manualLayout>
                  <c:x val="-5.867539044168199E-2"/>
                  <c:y val="1.3867097226967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3480,0</a:t>
                    </a:r>
                    <a:endParaRPr lang="ru-RU" dirty="0" smtClean="0"/>
                  </a:p>
                  <a:p>
                    <a:r>
                      <a:rPr lang="ru-RU" dirty="0" smtClean="0"/>
                      <a:t>27,8%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9"/>
              <c:layout>
                <c:manualLayout>
                  <c:x val="6.3223603636862302E-2"/>
                  <c:y val="-0.19440601382883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5052,4</a:t>
                    </a:r>
                    <a:endParaRPr lang="ru-RU" dirty="0" smtClean="0"/>
                  </a:p>
                  <a:p>
                    <a:r>
                      <a:rPr lang="ru-RU" dirty="0" smtClean="0"/>
                      <a:t>40,4%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0"/>
              <c:layout>
                <c:manualLayout>
                  <c:x val="-2.1872765337348353E-2"/>
                  <c:y val="-1.348103056225838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72,0</a:t>
                    </a:r>
                    <a:endParaRPr lang="ru-RU" smtClean="0"/>
                  </a:p>
                  <a:p>
                    <a:r>
                      <a:rPr lang="ru-RU" smtClean="0"/>
                      <a:t>0,6%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</c:dLbls>
          <c:cat>
            <c:strRef>
              <c:f>Лист1!$A$2:$A$10</c:f>
              <c:strCache>
                <c:ptCount val="9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Другие общегосударственные вопросы </c:v>
                </c:pt>
                <c:pt idx="3">
                  <c:v>Мобилизационная и вневойсковая подготовка</c:v>
                </c:pt>
                <c:pt idx="4">
                  <c:v>Обеспечение пожарной безопасности</c:v>
                </c:pt>
                <c:pt idx="5">
                  <c:v>Национальная экономика</c:v>
                </c:pt>
                <c:pt idx="6">
                  <c:v>Благоустройство </c:v>
                </c:pt>
                <c:pt idx="7">
                  <c:v>Культура</c:v>
                </c:pt>
                <c:pt idx="8">
                  <c:v>Пенсионное обеспечение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473.6</c:v>
                </c:pt>
                <c:pt idx="1">
                  <c:v>1411.6</c:v>
                </c:pt>
                <c:pt idx="2">
                  <c:v>361.7</c:v>
                </c:pt>
                <c:pt idx="3">
                  <c:v>80.2</c:v>
                </c:pt>
                <c:pt idx="4">
                  <c:v>30</c:v>
                </c:pt>
                <c:pt idx="5">
                  <c:v>486.7</c:v>
                </c:pt>
                <c:pt idx="6">
                  <c:v>384.7</c:v>
                </c:pt>
                <c:pt idx="7">
                  <c:v>1383</c:v>
                </c:pt>
                <c:pt idx="8">
                  <c:v>108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Другие общегосударственные вопросы </c:v>
                </c:pt>
                <c:pt idx="3">
                  <c:v>Мобилизационная и вневойсковая подготовка</c:v>
                </c:pt>
                <c:pt idx="4">
                  <c:v>Обеспечение пожарной безопасности</c:v>
                </c:pt>
                <c:pt idx="5">
                  <c:v>Национальная экономика</c:v>
                </c:pt>
                <c:pt idx="6">
                  <c:v>Благоустройство </c:v>
                </c:pt>
                <c:pt idx="7">
                  <c:v>Культура</c:v>
                </c:pt>
                <c:pt idx="8">
                  <c:v>Пенсионное обеспечение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</c:v>
                </c:pt>
                <c:pt idx="1">
                  <c:v>29.9</c:v>
                </c:pt>
                <c:pt idx="2">
                  <c:v>7.7</c:v>
                </c:pt>
                <c:pt idx="3">
                  <c:v>1.6993325564148747</c:v>
                </c:pt>
                <c:pt idx="4">
                  <c:v>0.60000000000000009</c:v>
                </c:pt>
                <c:pt idx="5">
                  <c:v>10.3</c:v>
                </c:pt>
                <c:pt idx="6">
                  <c:v>8.2000000000000011</c:v>
                </c:pt>
                <c:pt idx="7">
                  <c:v>29.3</c:v>
                </c:pt>
                <c:pt idx="8">
                  <c:v>2.2999999999999998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333333333333333"/>
          <c:y val="2.4977854330708628E-2"/>
          <c:w val="0.45416666666666694"/>
          <c:h val="0.93129429133858377"/>
        </c:manualLayout>
      </c:layout>
      <c:overlay val="1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zero"/>
    <c:showDLblsOverMax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844C-077A-416A-8090-3336F49FDDCC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8798-5C8A-4D6A-8E60-394674786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769B-3D6E-42A3-8608-A5084D538822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FB72-BD5A-4365-BB11-5B4508768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EB50-4987-4771-80DE-5D2CEC5D3DC7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512-5FBA-4DC7-8899-11E131C2F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4446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2338" y="1981200"/>
            <a:ext cx="404446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2338" y="4114800"/>
            <a:ext cx="404446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1780F-06AF-41C0-B4F9-6E41B4F2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B5E4-141C-433A-AD7D-4634B79B8067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EDF2-7507-432E-BC29-FAB80F854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5CF8-2DFA-43A3-ACBF-2DBF28F31CDE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D054-ECF5-4552-BF36-E6839129A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8AAB-58F7-452B-B957-CD1982A242DF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AA78-A9AC-4541-941A-A4DFF4296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B230-7FD9-4574-B46B-C7347D6BC23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0DB-9355-4A0D-91D2-78E37584B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CEFE-66EC-4BD0-9E05-37B82CB5AB31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8483-E9A6-451F-B0AE-455B22168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5E4F-C69D-4BE9-B80C-E1F788081505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61D1-B01A-4021-A0EC-2027106C8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C0C6-180F-46EE-B74F-60FCA7A51215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5A05-11AE-4066-BAAE-D60865AB8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4486-772D-4DF9-A9D3-8F6F1B9BF263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BAC-B2F1-4D41-A4D8-25B81CC31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DFEA6-9E3B-409F-8514-454883449E8E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187B5B-E5A0-473F-AD96-F899E2A2C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393" y="1347788"/>
            <a:ext cx="8229599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295F71"/>
                </a:solidFill>
              </a:rPr>
              <a:t>к бюджету </a:t>
            </a:r>
            <a:r>
              <a:rPr lang="ru-RU" sz="2400" b="1" dirty="0" err="1" smtClean="0">
                <a:solidFill>
                  <a:srgbClr val="295F71"/>
                </a:solidFill>
              </a:rPr>
              <a:t>Мортковского</a:t>
            </a:r>
            <a:r>
              <a:rPr lang="ru-RU" sz="2400" b="1" dirty="0" smtClean="0">
                <a:solidFill>
                  <a:srgbClr val="295F71"/>
                </a:solidFill>
              </a:rPr>
              <a:t> сельского поселения                                                           </a:t>
            </a:r>
            <a:r>
              <a:rPr lang="ru-RU" sz="2400" b="1" dirty="0" err="1" smtClean="0">
                <a:solidFill>
                  <a:srgbClr val="295F71"/>
                </a:solidFill>
              </a:rPr>
              <a:t>Пучежского</a:t>
            </a:r>
            <a:r>
              <a:rPr lang="ru-RU" sz="2400" b="1" dirty="0" smtClean="0">
                <a:solidFill>
                  <a:srgbClr val="295F71"/>
                </a:solidFill>
              </a:rPr>
              <a:t> муниципального района</a:t>
            </a:r>
            <a:endParaRPr lang="ru-RU" sz="2400" dirty="0" smtClean="0">
              <a:solidFill>
                <a:srgbClr val="295F7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295F71"/>
                </a:solidFill>
              </a:rPr>
              <a:t>на 2019 год и на плановый период 2020 и 2021 годов</a:t>
            </a:r>
            <a:endParaRPr lang="ru-RU" sz="2400" dirty="0" smtClean="0">
              <a:solidFill>
                <a:srgbClr val="295F7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Структура расходов по разделам и подразделам классификации расходов бюджетов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357298"/>
          <a:ext cx="8429684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70852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«Ремонт и содержание автомобильных дорог общего пользования в границах населенных пунктов </a:t>
            </a:r>
            <a:r>
              <a:rPr lang="ru-RU" sz="2000" b="1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сельского </a:t>
            </a:r>
            <a:r>
              <a:rPr lang="ru-RU" sz="2000" b="1" dirty="0" smtClean="0">
                <a:solidFill>
                  <a:schemeClr val="bg1"/>
                </a:solidFill>
              </a:rPr>
              <a:t>поселения»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«Благоустройство </a:t>
            </a:r>
            <a:r>
              <a:rPr lang="ru-RU" sz="2000" b="1" dirty="0" smtClean="0">
                <a:solidFill>
                  <a:schemeClr val="bg1"/>
                </a:solidFill>
              </a:rPr>
              <a:t>и озеленение территории </a:t>
            </a:r>
            <a:r>
              <a:rPr lang="ru-RU" sz="2000" b="1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сельского </a:t>
            </a:r>
            <a:r>
              <a:rPr lang="ru-RU" sz="2000" b="1" dirty="0" smtClean="0">
                <a:solidFill>
                  <a:schemeClr val="bg1"/>
                </a:solidFill>
              </a:rPr>
              <a:t>поселения»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«Забота и внимание»         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2484438" y="549275"/>
            <a:ext cx="5162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Перечень муниципальных программ поселения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Прогноз социально-экономического развития поселения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6918" name="Group 294"/>
          <p:cNvGraphicFramePr>
            <a:graphicFrameLocks noGrp="1"/>
          </p:cNvGraphicFramePr>
          <p:nvPr>
            <p:ph idx="1"/>
          </p:nvPr>
        </p:nvGraphicFramePr>
        <p:xfrm>
          <a:off x="428625" y="765175"/>
          <a:ext cx="8215313" cy="5059364"/>
        </p:xfrm>
        <a:graphic>
          <a:graphicData uri="http://schemas.openxmlformats.org/drawingml/2006/table">
            <a:tbl>
              <a:tblPr/>
              <a:tblGrid>
                <a:gridCol w="4406900"/>
                <a:gridCol w="638175"/>
                <a:gridCol w="538460"/>
                <a:gridCol w="599778"/>
                <a:gridCol w="568325"/>
                <a:gridCol w="463571"/>
                <a:gridCol w="531791"/>
                <a:gridCol w="46831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2017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2018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местного бюджета - всего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6128,3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4378,3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4582,0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4511,7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marL="114300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тыс..руб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2125,1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862,5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685,2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794,2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marL="114300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4003,2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3515,8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3896,8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3923,0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3745,7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3620,9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 местного бюджета - всего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тыс..руб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5956,9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4280,4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4557,6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4511,7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Превышение доходов над расходами (+), или расходов на доходами (-)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171,4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Инвестиции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Инвестиции в основной капитал, финансируемые за счет бюджетных средств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1468,0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Малое и среднее предпринимательство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Количество малых и средних предприятий - всего по состоянию на конец года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Среднесписочная численность работников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Демография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Численность постоянного населения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680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родившихся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умерших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прибывших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выбывших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Труд и занятость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Численность трудовых ресурсов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Фонд начисленной заработной платы всех работников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35008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37108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38782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40967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44866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45630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Средняя заработная плата номинальная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руб.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12684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13445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14300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15106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16617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16900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Численность безработных, зарегистрированных в органах государственной службы занятости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человек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Развитие социальной сферы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Наличие на территории социально-культурных объектов: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ФАП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Дома культуры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Музей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Библиотеки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Детский сад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Школа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исскуств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Средняя школа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единиц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 algn="just" eaLnBrk="1" hangingPunct="1">
              <a:buFont typeface="Wingdings 2" pitchFamily="18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по проекту бюджета </a:t>
            </a:r>
            <a:r>
              <a:rPr lang="ru-RU" sz="20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2000" dirty="0" smtClean="0">
                <a:solidFill>
                  <a:schemeClr val="bg1"/>
                </a:solidFill>
              </a:rPr>
              <a:t> сельского поселения на 2019 год и на плановый период 2020 и 2021 годов могут обратится к главе поселения либо в администрации поселения  по адресу: Ивановская область, </a:t>
            </a:r>
            <a:r>
              <a:rPr lang="ru-RU" sz="2000" dirty="0" err="1" smtClean="0">
                <a:solidFill>
                  <a:schemeClr val="bg1"/>
                </a:solidFill>
              </a:rPr>
              <a:t>Пучежский</a:t>
            </a:r>
            <a:r>
              <a:rPr lang="ru-RU" sz="2000" dirty="0" smtClean="0">
                <a:solidFill>
                  <a:schemeClr val="bg1"/>
                </a:solidFill>
              </a:rPr>
              <a:t> район, с. </a:t>
            </a:r>
            <a:r>
              <a:rPr lang="ru-RU" sz="2000" dirty="0" err="1" smtClean="0">
                <a:solidFill>
                  <a:schemeClr val="bg1"/>
                </a:solidFill>
              </a:rPr>
              <a:t>Мортки</a:t>
            </a:r>
            <a:r>
              <a:rPr lang="ru-RU" sz="2000" dirty="0" smtClean="0">
                <a:solidFill>
                  <a:schemeClr val="bg1"/>
                </a:solidFill>
              </a:rPr>
              <a:t>, ул. Школьная, д.9, позвонить по телефонам 8-906-512-93-10,  а также задать интересующие вопросы по проекту бюджета посредством официального сайта поселения (интернет-приемная: </a:t>
            </a:r>
            <a:r>
              <a:rPr lang="en-US" sz="2000" dirty="0" smtClean="0">
                <a:solidFill>
                  <a:schemeClr val="bg1"/>
                </a:solidFill>
              </a:rPr>
              <a:t>http://admmortki.ru</a:t>
            </a:r>
            <a:r>
              <a:rPr lang="ru-RU" sz="2000" dirty="0" smtClean="0">
                <a:solidFill>
                  <a:schemeClr val="bg1"/>
                </a:solidFill>
              </a:rPr>
              <a:t>) и электронной почты администрации –</a:t>
            </a:r>
            <a:r>
              <a:rPr lang="en-US" sz="2000" dirty="0" smtClean="0">
                <a:solidFill>
                  <a:schemeClr val="bg1"/>
                </a:solidFill>
              </a:rPr>
              <a:t>admmortki@mail.ru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71294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Получение дополнительной информации по пректу бюджета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представляет собой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-RU" sz="17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1700" dirty="0" smtClean="0">
                <a:solidFill>
                  <a:schemeClr val="bg1"/>
                </a:solidFill>
              </a:rPr>
              <a:t> сельского поселения в формате, доступном для широкого круга  пользователей. В представленной информации отражены положения проекта бюджета </a:t>
            </a:r>
            <a:r>
              <a:rPr lang="ru-RU" sz="17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1700" dirty="0" smtClean="0">
                <a:solidFill>
                  <a:schemeClr val="bg1"/>
                </a:solidFill>
              </a:rPr>
              <a:t> сельского поселения на предстоящие три года: 2019, 2020 и 2021 годы.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</a:t>
            </a:r>
            <a:r>
              <a:rPr lang="ru-RU" sz="17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1700" dirty="0" smtClean="0">
                <a:solidFill>
                  <a:schemeClr val="bg1"/>
                </a:solidFill>
              </a:rPr>
              <a:t> сельского поселения. </a:t>
            </a:r>
          </a:p>
          <a:p>
            <a:pPr marL="0" indent="360363" eaLnBrk="1" hangingPunct="1"/>
            <a:endParaRPr lang="ru-RU" dirty="0" smtClean="0"/>
          </a:p>
        </p:txBody>
      </p:sp>
      <p:pic>
        <p:nvPicPr>
          <p:cNvPr id="15363" name="Рисунок 3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4286250"/>
            <a:ext cx="24574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4357688"/>
            <a:ext cx="2160587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Что такое бюджет для граждан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949825"/>
          </a:xfrm>
        </p:spPr>
        <p:txBody>
          <a:bodyPr/>
          <a:lstStyle/>
          <a:p>
            <a:pPr marL="0" indent="360363" eaLnBrk="1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bg1"/>
                </a:solidFill>
                <a:cs typeface="Times New Roman" pitchFamily="18" charset="0"/>
              </a:rPr>
              <a:t>1</a:t>
            </a:r>
            <a:r>
              <a:rPr lang="ru-RU" sz="1600" b="1" smtClean="0">
                <a:solidFill>
                  <a:schemeClr val="bg1"/>
                </a:solidFill>
              </a:rPr>
              <a:t>БЮДЖЕТ</a:t>
            </a:r>
            <a:r>
              <a:rPr lang="ru-RU" sz="1600" smtClean="0">
                <a:solidFill>
                  <a:schemeClr val="bg1"/>
                </a:solidFill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bg1"/>
                </a:solidFill>
              </a:rPr>
              <a:t>ДОХОДЫ БЮДЖЕТА </a:t>
            </a:r>
            <a:r>
              <a:rPr lang="ru-RU" sz="1600" smtClean="0">
                <a:solidFill>
                  <a:schemeClr val="bg1"/>
                </a:solidFill>
              </a:rPr>
              <a:t>- поступающие в бюджет денежные средства. 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bg1"/>
                </a:solidFill>
              </a:rPr>
              <a:t>РАСХОДЫ БЮДЖЕТА </a:t>
            </a:r>
            <a:r>
              <a:rPr lang="ru-RU" sz="1600" smtClean="0">
                <a:solidFill>
                  <a:schemeClr val="bg1"/>
                </a:solidFill>
              </a:rPr>
              <a:t>- выплачиваемые из бюджета денежные средства.</a:t>
            </a:r>
          </a:p>
          <a:p>
            <a:pPr marL="0" indent="360363" eaLnBrk="1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bg1"/>
                </a:solidFill>
                <a:cs typeface="Times New Roman" pitchFamily="18" charset="0"/>
              </a:rPr>
              <a:t>Принятие бюджета проходит в 3 этапа: составление, рассмотрение и утверждение.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endParaRPr lang="ru-RU" altLang="ru-RU" sz="160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bg1"/>
                </a:solidFill>
                <a:cs typeface="Times New Roman" pitchFamily="18" charset="0"/>
              </a:rPr>
              <a:t>Если расходы бюджета превышают доходы, то бюджет формируется с дефицитом. При дефицитном бюджете растет долг и (или) снижаются остатки. Превышение доходов над расходами образует профицит. При профицитном бюджете снижается долг и (или) растут остатки. Сбалансированность бюджета по доходам и расходам – основополагающее  требование, предъявляемое к органам, составляющим и утверждающим бюджет. </a:t>
            </a:r>
          </a:p>
          <a:p>
            <a:pPr marL="0" indent="360363" eaLnBrk="1" hangingPunct="1"/>
            <a:endParaRPr lang="ru-RU" smtClean="0"/>
          </a:p>
        </p:txBody>
      </p:sp>
      <p:pic>
        <p:nvPicPr>
          <p:cNvPr id="16387" name="Рисунок 3" descr="Рисунок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071938"/>
            <a:ext cx="22098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3276600" y="260350"/>
            <a:ext cx="2451100" cy="58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Что такое бюджет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79975"/>
          </a:xfrm>
        </p:spPr>
        <p:txBody>
          <a:bodyPr/>
          <a:lstStyle/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Бюджетные расходы поседения на 2019 - 2021 годы сформированы на основе следующих приоритетных направлений: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- обеспечение равного доступа населения к социальным услугам, повышение качества оказания услуг в сфере культуры;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- оптимизация расходов бюджета </a:t>
            </a:r>
            <a:r>
              <a:rPr lang="ru-RU" sz="14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1400" dirty="0" smtClean="0">
                <a:solidFill>
                  <a:schemeClr val="bg1"/>
                </a:solidFill>
              </a:rPr>
              <a:t> сельского поселения, обеспечение режима эффективного и экономного расходования бюджетных средств;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- повышение прозрачности и открытости бюджетного процесса, участие граждан в формировании бюджета.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 Прогнозируемые объемы доходов бюджета </a:t>
            </a:r>
            <a:r>
              <a:rPr lang="ru-RU" sz="14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сельского поселения на 2019 год и на плановый период 2020 - 2021 годов определены исходя из ожидаемой оценки по поступлению налоговых и неналоговых доходов в 2018 году. 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Доходы и расходы местного бюджета на 2019 год запланированы в сумме 4719540 руб.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В 2020 году доходы и расходы местного бюджета прогнозируются в объеме 4511740 руб., что на 207800 руб. меньше прогнозируемых в 2019 году. 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В 2021 году доходы и расходы местного бюджета прогнозируются в объеме 4415140 руб.</a:t>
            </a: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Формирование доходов бюджета сельского поселения на 2019 год и на плановый период  2020 - 2021 годов осуществлялось на основе прогноза  социально-экономического развития </a:t>
            </a:r>
            <a:r>
              <a:rPr lang="ru-RU" sz="1400" dirty="0" err="1" smtClean="0">
                <a:solidFill>
                  <a:schemeClr val="bg1"/>
                </a:solidFill>
              </a:rPr>
              <a:t>Мортковского</a:t>
            </a:r>
            <a:r>
              <a:rPr lang="ru-RU" sz="1400" dirty="0" smtClean="0">
                <a:solidFill>
                  <a:schemeClr val="bg1"/>
                </a:solidFill>
              </a:rPr>
              <a:t> сельского поселения, основных направлений налоговой бюджетной политики на 2019 год и на плановый период 2020 - 2021 годов и оценки поступлений доходов в бюджет сельского поселения.</a:t>
            </a:r>
          </a:p>
          <a:p>
            <a:pPr marL="0" indent="360363" eaLnBrk="1" hangingPunct="1"/>
            <a:endParaRPr lang="ru-RU" sz="1400" dirty="0" smtClean="0"/>
          </a:p>
        </p:txBody>
      </p:sp>
      <p:sp>
        <p:nvSpPr>
          <p:cNvPr id="17411" name="WordArt 6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79930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Бюджет </a:t>
            </a:r>
            <a:r>
              <a:rPr lang="ru-RU" sz="20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Мортковского</a:t>
            </a:r>
            <a:r>
              <a:rPr lang="ru-RU" sz="2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2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сельского поселения на </a:t>
            </a:r>
            <a:r>
              <a:rPr lang="ru-RU" sz="2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2019 </a:t>
            </a:r>
            <a:r>
              <a:rPr lang="ru-RU" sz="2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- </a:t>
            </a:r>
            <a:r>
              <a:rPr lang="ru-RU" sz="2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2021 </a:t>
            </a:r>
            <a:r>
              <a:rPr lang="ru-RU" sz="2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>
            <p:ph idx="1"/>
          </p:nvPr>
        </p:nvGraphicFramePr>
        <p:xfrm>
          <a:off x="571500" y="2071688"/>
          <a:ext cx="8143875" cy="2355852"/>
        </p:xfrm>
        <a:graphic>
          <a:graphicData uri="http://schemas.openxmlformats.org/drawingml/2006/table">
            <a:tbl>
              <a:tblPr/>
              <a:tblGrid>
                <a:gridCol w="2233613"/>
                <a:gridCol w="1838325"/>
                <a:gridCol w="2036762"/>
                <a:gridCol w="2035175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Дефицит/ 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38" y="1571625"/>
            <a:ext cx="1785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тыс.руб.</a:t>
            </a:r>
          </a:p>
        </p:txBody>
      </p:sp>
      <p:sp>
        <p:nvSpPr>
          <p:cNvPr id="18462" name="TextBox 5"/>
          <p:cNvSpPr txBox="1">
            <a:spLocks noChangeArrowheads="1"/>
          </p:cNvSpPr>
          <p:nvPr/>
        </p:nvSpPr>
        <p:spPr bwMode="auto">
          <a:xfrm>
            <a:off x="539750" y="5013325"/>
            <a:ext cx="8143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Верхний предел и объем муниципального долга проектом бюджета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</a:rPr>
              <a:t>Мортковского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сельского поселения предусмотрены в размере 0,00 рублей.</a:t>
            </a:r>
          </a:p>
        </p:txBody>
      </p:sp>
      <p:sp>
        <p:nvSpPr>
          <p:cNvPr id="18463" name="WordArt 32"/>
          <p:cNvSpPr>
            <a:spLocks noChangeArrowheads="1" noChangeShapeType="1" noTextEdit="1"/>
          </p:cNvSpPr>
          <p:nvPr/>
        </p:nvSpPr>
        <p:spPr bwMode="auto">
          <a:xfrm>
            <a:off x="1476375" y="476250"/>
            <a:ext cx="68405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Соотношение доходов и расходов бюджета поселения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04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Мортковского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2019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078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2E5E-1444-4B54-9D66-69D1C944216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3074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2138363"/>
          <a:ext cx="4044950" cy="3798887"/>
        </p:xfrm>
        <a:graphic>
          <a:graphicData uri="http://schemas.openxmlformats.org/presentationml/2006/ole">
            <p:oleObj spid="_x0000_s1026" name="Worksheet" r:id="rId3" imgW="4381556" imgH="4114800" progId="Excel.Sheet.8">
              <p:embed/>
            </p:oleObj>
          </a:graphicData>
        </a:graphic>
      </p:graphicFrame>
      <p:graphicFrame>
        <p:nvGraphicFramePr>
          <p:cNvPr id="3075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499992" y="1268760"/>
          <a:ext cx="4164013" cy="2763837"/>
        </p:xfrm>
        <a:graphic>
          <a:graphicData uri="http://schemas.openxmlformats.org/presentationml/2006/ole">
            <p:oleObj spid="_x0000_s1027" name="Worksheet" r:id="rId4" imgW="4619543" imgH="3066930" progId="Excel.Sheet.8">
              <p:embed/>
            </p:oleObj>
          </a:graphicData>
        </a:graphic>
      </p:graphicFrame>
      <p:graphicFrame>
        <p:nvGraphicFramePr>
          <p:cNvPr id="3076" name="Диаграмма 8"/>
          <p:cNvGraphicFramePr>
            <a:graphicFrameLocks/>
          </p:cNvGraphicFramePr>
          <p:nvPr/>
        </p:nvGraphicFramePr>
        <p:xfrm>
          <a:off x="4499992" y="4653136"/>
          <a:ext cx="3709987" cy="1952625"/>
        </p:xfrm>
        <a:graphic>
          <a:graphicData uri="http://schemas.openxmlformats.org/presentationml/2006/ole">
            <p:oleObj spid="_x0000_s1028" name="Worksheet" r:id="rId5" imgW="4019578" imgH="19526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6" name="Group 172"/>
          <p:cNvGraphicFramePr>
            <a:graphicFrameLocks noGrp="1"/>
          </p:cNvGraphicFramePr>
          <p:nvPr>
            <p:ph idx="1"/>
          </p:nvPr>
        </p:nvGraphicFramePr>
        <p:xfrm>
          <a:off x="457200" y="214293"/>
          <a:ext cx="8229600" cy="6374092"/>
        </p:xfrm>
        <a:graphic>
          <a:graphicData uri="http://schemas.openxmlformats.org/drawingml/2006/table">
            <a:tbl>
              <a:tblPr/>
              <a:tblGrid>
                <a:gridCol w="1900238"/>
                <a:gridCol w="785812"/>
                <a:gridCol w="785813"/>
                <a:gridCol w="642937"/>
                <a:gridCol w="857250"/>
                <a:gridCol w="642938"/>
                <a:gridCol w="857250"/>
                <a:gridCol w="571500"/>
                <a:gridCol w="642937"/>
                <a:gridCol w="542925"/>
              </a:tblGrid>
              <a:tr h="35660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2018 год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D5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D5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D5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707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4378,3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4675,7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4719,5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4511,7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4415,1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56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 (далее - %)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56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862,5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767,0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796,5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766,0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794,2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88,9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56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56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56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112,4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135,0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440,7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442,6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427,0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455,0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56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125,0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345,9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249,8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293,5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253,5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253,5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3515,8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3908,7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3923,0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3745,7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3620,9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23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%,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625" y="285750"/>
            <a:ext cx="8229600" cy="796925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537" name="TextBox 7"/>
          <p:cNvSpPr txBox="1">
            <a:spLocks noChangeArrowheads="1"/>
          </p:cNvSpPr>
          <p:nvPr/>
        </p:nvSpPr>
        <p:spPr bwMode="auto">
          <a:xfrm>
            <a:off x="5857875" y="1357313"/>
            <a:ext cx="2143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тыс. руб. %</a:t>
            </a:r>
          </a:p>
        </p:txBody>
      </p:sp>
      <p:sp>
        <p:nvSpPr>
          <p:cNvPr id="22538" name="WordArt 6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41751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Структура расходов бюджета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48" y="1785926"/>
          <a:ext cx="72152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81" name="Group 229"/>
          <p:cNvGraphicFramePr>
            <a:graphicFrameLocks noGrp="1"/>
          </p:cNvGraphicFramePr>
          <p:nvPr>
            <p:ph idx="1"/>
          </p:nvPr>
        </p:nvGraphicFramePr>
        <p:xfrm>
          <a:off x="428625" y="642938"/>
          <a:ext cx="8358188" cy="4597401"/>
        </p:xfrm>
        <a:graphic>
          <a:graphicData uri="http://schemas.openxmlformats.org/drawingml/2006/table">
            <a:tbl>
              <a:tblPr/>
              <a:tblGrid>
                <a:gridCol w="3500433"/>
                <a:gridCol w="857256"/>
                <a:gridCol w="649286"/>
                <a:gridCol w="404813"/>
                <a:gridCol w="654050"/>
                <a:gridCol w="361950"/>
                <a:gridCol w="654050"/>
                <a:gridCol w="361950"/>
                <a:gridCol w="581025"/>
                <a:gridCol w="333375"/>
              </a:tblGrid>
              <a:tr h="2444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2018 год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</a:t>
                      </a:r>
                    </a:p>
                  </a:txBody>
                  <a:tcPr marL="9525" marR="9525" marT="9525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сумма, тыс.руб.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4280,4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4404,7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4719,5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4511,7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4415,1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2088,3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2294,7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2276,9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32367,0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2271,1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104,0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121,2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215,8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486,7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486,7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486,7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178,1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225,5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702,8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613,3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384,7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369,1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369,1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1194,0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1383,0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к предыдущему году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92,1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125,7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1612</TotalTime>
  <Words>1213</Words>
  <Application>Microsoft Office PowerPoint</Application>
  <PresentationFormat>Экран (4:3)</PresentationFormat>
  <Paragraphs>663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Апекс</vt:lpstr>
      <vt:lpstr>Worksheet</vt:lpstr>
      <vt:lpstr>Лист Microsoft Office Excel 97-2003</vt:lpstr>
      <vt:lpstr>БЮДЖЕТ ДЛЯ  ГРАЖДАН</vt:lpstr>
      <vt:lpstr>Слайд 2</vt:lpstr>
      <vt:lpstr>Слайд 3</vt:lpstr>
      <vt:lpstr>Слайд 4</vt:lpstr>
      <vt:lpstr>Слайд 5</vt:lpstr>
      <vt:lpstr>Структура доходов бюджета Мортковского сельского поселения на 2019 год</vt:lpstr>
      <vt:lpstr>Слайд 7</vt:lpstr>
      <vt:lpstr>Слайд 8</vt:lpstr>
      <vt:lpstr>Слайд 9</vt:lpstr>
      <vt:lpstr>Структура расходов по разделам и подразделам классификации расходов бюджетов</vt:lpstr>
      <vt:lpstr>Слайд 11</vt:lpstr>
      <vt:lpstr>Прогноз социально-экономического развития поселения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Галина Федоровна</cp:lastModifiedBy>
  <cp:revision>169</cp:revision>
  <dcterms:created xsi:type="dcterms:W3CDTF">2017-11-21T06:07:56Z</dcterms:created>
  <dcterms:modified xsi:type="dcterms:W3CDTF">2018-12-24T13:18:07Z</dcterms:modified>
</cp:coreProperties>
</file>