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2017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4378.3</c:v>
                </c:pt>
                <c:pt idx="1">
                  <c:v>4280.3999999999996</c:v>
                </c:pt>
                <c:pt idx="2" formatCode="General">
                  <c:v>97.9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2018 год2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4524</c:v>
                </c:pt>
                <c:pt idx="1">
                  <c:v>4393.8999999999996</c:v>
                </c:pt>
                <c:pt idx="2" formatCode="General">
                  <c:v>130.1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2019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  <c:pt idx="3">
                  <c:v>Дефицит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5705</c:v>
                </c:pt>
                <c:pt idx="1">
                  <c:v>6074.8</c:v>
                </c:pt>
                <c:pt idx="2" formatCode="General">
                  <c:v>369.8</c:v>
                </c:pt>
              </c:numCache>
            </c:numRef>
          </c:val>
        </c:ser>
        <c:dLbls>
          <c:showVal val="1"/>
        </c:dLbls>
        <c:axId val="82471936"/>
        <c:axId val="117969280"/>
      </c:barChart>
      <c:catAx>
        <c:axId val="82471936"/>
        <c:scaling>
          <c:orientation val="minMax"/>
        </c:scaling>
        <c:axPos val="b"/>
        <c:tickLblPos val="nextTo"/>
        <c:crossAx val="117969280"/>
        <c:crosses val="autoZero"/>
        <c:auto val="1"/>
        <c:lblAlgn val="ctr"/>
        <c:lblOffset val="100"/>
      </c:catAx>
      <c:valAx>
        <c:axId val="117969280"/>
        <c:scaling>
          <c:orientation val="minMax"/>
        </c:scaling>
        <c:axPos val="l"/>
        <c:majorGridlines/>
        <c:numFmt formatCode="#,##0.00" sourceLinked="1"/>
        <c:tickLblPos val="nextTo"/>
        <c:crossAx val="82471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08615242539129"/>
          <c:y val="4.4861391929187436E-2"/>
          <c:w val="0.66400786676578294"/>
          <c:h val="0.59339592480097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Утвеждено на 2019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503</c:v>
                </c:pt>
                <c:pt idx="1">
                  <c:v>252.3</c:v>
                </c:pt>
                <c:pt idx="2" formatCode="#,##0.00">
                  <c:v>4970.8999999999996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2019 год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482.8</c:v>
                </c:pt>
                <c:pt idx="1">
                  <c:v>251.3</c:v>
                </c:pt>
                <c:pt idx="2" formatCode="#,##0.00">
                  <c:v>4970.8999999999996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3"/>
                <c:pt idx="0">
                  <c:v>Налоговые
доходы</c:v>
                </c:pt>
                <c:pt idx="1">
                  <c:v>Неналоговые 
доходы</c:v>
                </c:pt>
                <c:pt idx="2">
                  <c:v>Безвозмездные 
поступления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130103936"/>
        <c:axId val="130113920"/>
      </c:barChart>
      <c:catAx>
        <c:axId val="130103936"/>
        <c:scaling>
          <c:orientation val="minMax"/>
        </c:scaling>
        <c:axPos val="b"/>
        <c:tickLblPos val="nextTo"/>
        <c:crossAx val="130113920"/>
        <c:crosses val="autoZero"/>
        <c:auto val="1"/>
        <c:lblAlgn val="ctr"/>
        <c:lblOffset val="100"/>
      </c:catAx>
      <c:valAx>
        <c:axId val="130113920"/>
        <c:scaling>
          <c:orientation val="minMax"/>
        </c:scaling>
        <c:axPos val="l"/>
        <c:majorGridlines/>
        <c:numFmt formatCode="0.0" sourceLinked="1"/>
        <c:tickLblPos val="nextTo"/>
        <c:crossAx val="130103936"/>
        <c:crosses val="autoZero"/>
        <c:crossBetween val="between"/>
      </c:valAx>
    </c:plotArea>
    <c:legend>
      <c:legendPos val="b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inEnd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Налоговые доходы, 8,5%</c:v>
                </c:pt>
                <c:pt idx="1">
                  <c:v>Неналоговые доходы,4,4%</c:v>
                </c:pt>
                <c:pt idx="2">
                  <c:v>Безвозмездные поступления, 87,1%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482.8</c:v>
                </c:pt>
                <c:pt idx="1">
                  <c:v>251.3</c:v>
                </c:pt>
                <c:pt idx="2" formatCode="General">
                  <c:v>4970.8999999999996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вопросы, 37,1%</c:v>
                </c:pt>
                <c:pt idx="1">
                  <c:v>Национальная оборона, 1,3%</c:v>
                </c:pt>
                <c:pt idx="2">
                  <c:v>Национальная экономика, 25,3%</c:v>
                </c:pt>
                <c:pt idx="3">
                  <c:v>Жилищно-коммунальное хозяйство, 11,2%</c:v>
                </c:pt>
                <c:pt idx="4">
                  <c:v>Культура, кинематография, 23,4%</c:v>
                </c:pt>
                <c:pt idx="5">
                  <c:v>Социальная политика 1,8%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2251</c:v>
                </c:pt>
                <c:pt idx="1">
                  <c:v>80.2</c:v>
                </c:pt>
                <c:pt idx="2">
                  <c:v>1534.5</c:v>
                </c:pt>
                <c:pt idx="3">
                  <c:v>681.8</c:v>
                </c:pt>
                <c:pt idx="4">
                  <c:v>1419.3</c:v>
                </c:pt>
                <c:pt idx="5">
                  <c:v>108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4796872265966765"/>
          <c:y val="6.3649720135381907E-2"/>
          <c:w val="0.32703127734033288"/>
          <c:h val="0.872700559729236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Муниципальная программа "Ремонт и содержание автомобильных дорог общего пользования в границах населенных пунктов Мортковского сельского поселения", 25,3%</c:v>
                </c:pt>
                <c:pt idx="1">
                  <c:v>Муниципальная программа "Благоустройство и озеленение территории Мортковского сельского поселения ", 11,2%</c:v>
                </c:pt>
                <c:pt idx="2">
                  <c:v>Муниципальная программа "Забота и внимание",                        0,4%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1534.5</c:v>
                </c:pt>
                <c:pt idx="1">
                  <c:v>681.8</c:v>
                </c:pt>
                <c:pt idx="2">
                  <c:v>22.5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298D-D0A7-4D18-AD6A-6E1883B0FDE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07E8-FA6E-4BC6-BF52-3CF6DA342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14282" y="2000241"/>
            <a:ext cx="892971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641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решения Совета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Мортковского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Пучежского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Ивановской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22.04.2020г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утверждении отчета об исполнении бюджета Мортковского сельского поселения за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928662" y="142852"/>
            <a:ext cx="7143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38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в динамике бюджета</a:t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/>
                <a:gridCol w="1500198"/>
                <a:gridCol w="1500198"/>
                <a:gridCol w="125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(тыс. руб.)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4 378,3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4 524,0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5 705,0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неналоговые, </a:t>
                      </a:r>
                      <a:endParaRPr lang="ru-RU" sz="1200" b="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числе: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862,5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825,3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734,1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86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516,6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529,3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482,8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074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345,9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296,0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251,3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3 515,8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698,6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4 970,9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8774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333,6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409,2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356,1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215,8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сельских поселений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возврата остатков субсидий, субвенций и иных межбюджетных  трансфертов, имеющих целевое назначение, прошлых лет из бюджетов муниципальных районов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 остатков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субсидий, субвенций и иных межбюджетных трансфертов, имеющих целевое назначение, прошлых лет из бюджетов сельских поселений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Мортковского сельского поселения</a:t>
            </a:r>
            <a:b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год, тыс. рублей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86439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Мортковского сельского поселения по доходам за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5"/>
          <a:ext cx="8075240" cy="53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800200"/>
                <a:gridCol w="2016224"/>
                <a:gridCol w="1296144"/>
              </a:tblGrid>
              <a:tr h="332900">
                <a:tc gridSpan="4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86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724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имущество, в том числе: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427,0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426,8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с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 с физических лиц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325,6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5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10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482,8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Мортковского сельского поселения по доходам за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280920" cy="544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224136"/>
                <a:gridCol w="1080120"/>
                <a:gridCol w="1080120"/>
              </a:tblGrid>
              <a:tr h="331326">
                <a:tc gridSpan="4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426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 автономных учреждений)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сдачи в аренду имущества, находящегося в оперативном управлении органов управления  сельских поселений и созданных ими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учреждений (за исключением имущества муниципальных бюджетных и автономных учреждений)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181,5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181,6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оказания платных услуг  (работ) получателями средств бюджетов  сельских поселений </a:t>
                      </a:r>
                      <a:endParaRPr lang="ru-RU" sz="14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продажи земельных участков, находящихся в собственности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сельских поселений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 исключением земельных участков муниципальных бюджетных  автономных учреждений)</a:t>
                      </a: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поступления от денежных взысканий (штрафов) и иных сумм в возмещение ущерба, зачисляемые в бюджеты сельских поселений</a:t>
                      </a:r>
                      <a:endParaRPr lang="ru-RU" sz="14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5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252,3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251,3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Мортковского сельского поселения по доходам за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424936" cy="479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368152"/>
                <a:gridCol w="1368152"/>
                <a:gridCol w="1224136"/>
              </a:tblGrid>
              <a:tr h="331203">
                <a:tc gridSpan="4"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0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r>
                        <a:rPr lang="ru-RU" sz="1400" b="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b="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323">
                <a:tc rowSpan="2"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 сельских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поселений на выравнивание бюджетной обеспеченности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263,4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263,4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2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сельских поселений на поддержку мер по обеспечению сбалансированности бюджетов</a:t>
                      </a:r>
                      <a:endParaRPr lang="ru-RU" sz="12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</a:t>
                      </a:r>
                      <a:r>
                        <a:rPr lang="ru-RU" sz="11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сельских поселений 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осуществление первичного воинского учета на территориях, где отсутствуют военные комиссариаты</a:t>
                      </a:r>
                      <a:endParaRPr lang="ru-RU" sz="11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6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1534,5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1534,5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4 970,9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4 970,9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Мортковского сельского поселения 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5 705,0 тыс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05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7"/>
            <a:ext cx="855824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9898"/>
            <a:ext cx="8410604" cy="7116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Функциональная структура расходов бюджета Мортковского сельского поселения за 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4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85860"/>
          <a:ext cx="8643996" cy="54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7"/>
                <a:gridCol w="1143008"/>
                <a:gridCol w="1714512"/>
                <a:gridCol w="1533665"/>
                <a:gridCol w="1323854"/>
              </a:tblGrid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Раздел,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подраздел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Утверждено, </a:t>
                      </a:r>
                    </a:p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 исполнения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281,9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2 251,0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22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09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1 534,5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</a:t>
                      </a:r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526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464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1 419,3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220"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090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6105,7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6 074,8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2180">
                <a:tc gridSpan="5">
                  <a:txBody>
                    <a:bodyPr/>
                    <a:lstStyle/>
                    <a:p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Мортковского сельского поселения за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6 074,8 тыс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800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755650" y="765175"/>
            <a:ext cx="8102630" cy="5759450"/>
          </a:xfrm>
          <a:prstGeom prst="rect">
            <a:avLst/>
          </a:prstGeo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поселения!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Предлагаем вашему вниманию презентацию «Бюджет для граждан» к Решению Совета Мортковского сельского поселения  от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22.04.2020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г. № 1 «Об утверждении отчета об исполнении бюджета Мортковского сельского поселения за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год».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Брошюра  содержит  информацию об источниках доходов бюджета, направлении бюджетных расходов, муниципальном долге, о муниципальных программах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сельского поселения и общественно значимых проектах.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Информация представлена в доступном  для понимания формате и включает  аналитические таблицы, диаграммы, графические схемы и рисунки.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«Бюджет для граждан» нацелен на получение обратной связи от граждан, которым  интересны современные проблемы муниципальных финансов 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Мортковском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сельском поселении.</a:t>
            </a:r>
          </a:p>
          <a:p>
            <a:pPr marL="44450" indent="0">
              <a:buFont typeface="Georgia" pitchFamily="18" charset="0"/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 уважением, Глава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сельского поселения	                З.Б.Серова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9898"/>
            <a:ext cx="8339166" cy="128315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  Мортковского сельского поселения за </a:t>
            </a:r>
            <a:r>
              <a:rPr lang="ru-RU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5"/>
          <a:ext cx="8572558" cy="451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2484"/>
                <a:gridCol w="1558647"/>
                <a:gridCol w="1402782"/>
                <a:gridCol w="1558645"/>
              </a:tblGrid>
              <a:tr h="587270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 </a:t>
                      </a:r>
                      <a:r>
                        <a:rPr lang="ru-RU" b="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Мортковского</a:t>
                      </a:r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сельского поселения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Утверждено, </a:t>
                      </a:r>
                    </a:p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2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«Ремонт</a:t>
                      </a:r>
                      <a:r>
                        <a:rPr lang="ru-RU" sz="1600" b="0" i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содержание автомобильных дорог общего пользования в границах населенных пунктов </a:t>
                      </a:r>
                      <a:r>
                        <a:rPr lang="ru-RU" sz="1600" b="0" i="1" strike="noStrike" spc="-1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Мортковского</a:t>
                      </a:r>
                      <a:r>
                        <a:rPr lang="ru-RU" sz="1600" b="0" i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сельского поселения</a:t>
                      </a:r>
                      <a:r>
                        <a:rPr lang="ru-RU" sz="16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1 534,5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0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 программа «Благоустройство и озеленение территории</a:t>
                      </a:r>
                      <a:r>
                        <a:rPr lang="ru-RU" sz="1800" b="0" i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0" i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Мортковского</a:t>
                      </a:r>
                      <a:r>
                        <a:rPr lang="ru-RU" sz="18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сельского поселения»</a:t>
                      </a:r>
                      <a:endParaRPr lang="ru-RU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681,8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«Забота и внимание»</a:t>
                      </a:r>
                      <a:endParaRPr lang="ru-RU" sz="2400" b="0" i="1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3967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2 239,3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2 238,8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99,98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разрезе муниципальных программ за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7902" cy="79690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направления деятельности Мортковского сельского поселения за 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434418" cy="3637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1634473"/>
                <a:gridCol w="1699702"/>
                <a:gridCol w="1599781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Утверждено,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6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Непрограммные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направления деятельности исполнительных органов местного самоуправления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96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Осуществление  первичного воинского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учету на территориях, где отсутствуют военные комиссариаты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1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Обеспечение жителей поселения услугами организаций культуры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6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3 866,4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23850" y="213360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993300"/>
                </a:solidFill>
                <a:latin typeface="Times New Roman" pitchFamily="18" charset="0"/>
              </a:rPr>
              <a:t>Социально-значимые проекты, предусмотренные к финансированию из бюджета Перемиловского сельского поселения на 2018 год не планируются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380048"/>
            <a:ext cx="8429684" cy="60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60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Социально-значимые проекты, предусмотренные к финансированию из бюджета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Мортковского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сельского поселения на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2019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год не планировались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72518" cy="8547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endParaRPr lang="ru-RU" sz="2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929330"/>
            <a:ext cx="8329642" cy="64294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Бюджет Мортковского сельского поселения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 исполнен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дефицитом  369,8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  руб.</a:t>
            </a:r>
          </a:p>
          <a:p>
            <a:endParaRPr lang="ru-RU" dirty="0"/>
          </a:p>
        </p:txBody>
      </p:sp>
      <p:pic>
        <p:nvPicPr>
          <p:cNvPr id="5" name="Содержимое 4" descr="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7268"/>
            <a:ext cx="8558242" cy="4850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Сведения о структуре муниципального долга </a:t>
            </a:r>
            <a:r>
              <a:rPr lang="ru-RU" sz="2000" i="1" dirty="0" err="1" smtClean="0">
                <a:solidFill>
                  <a:srgbClr val="7030A0"/>
                </a:solidFill>
              </a:rPr>
              <a:t>Мортковского</a:t>
            </a:r>
            <a:r>
              <a:rPr lang="ru-RU" sz="2000" i="1" dirty="0" smtClean="0">
                <a:solidFill>
                  <a:srgbClr val="7030A0"/>
                </a:solidFill>
              </a:rPr>
              <a:t> сельского поселения, тыс. руб.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/>
                <a:gridCol w="2500330"/>
                <a:gridCol w="17573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01.01.2019г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31.12.2019г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основного долга по кредитам, полученным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Мортковским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сельским поселением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Долговые обязательства, в том числе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краткосрочные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среднесрочные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 долгосрочные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684213" y="642918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7030A0"/>
                </a:solidFill>
              </a:rPr>
              <a:t>Контактная</a:t>
            </a:r>
            <a:r>
              <a:rPr lang="ru-RU" i="1" dirty="0">
                <a:solidFill>
                  <a:srgbClr val="7030A0"/>
                </a:solidFill>
              </a:rPr>
              <a:t> информация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214283" y="1214422"/>
            <a:ext cx="86058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Презентация «Бюджет для граждан» подготовлена </a:t>
            </a:r>
            <a:r>
              <a:rPr lang="ru-RU" i="1" smtClean="0">
                <a:solidFill>
                  <a:srgbClr val="7030A0"/>
                </a:solidFill>
                <a:latin typeface="Times New Roman" pitchFamily="18" charset="0"/>
              </a:rPr>
              <a:t>администрацией </a:t>
            </a:r>
            <a:r>
              <a:rPr lang="ru-RU" i="1" smtClean="0">
                <a:solidFill>
                  <a:srgbClr val="7030A0"/>
                </a:solidFill>
                <a:latin typeface="Times New Roman" pitchFamily="18" charset="0"/>
              </a:rPr>
              <a:t>Мортковского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сельского поселения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</a:rPr>
              <a:t>Пучежского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 муниципального района Ивановской области</a:t>
            </a:r>
            <a:endParaRPr lang="ru-RU" sz="16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        Мы надеемся, что представленная информация оказалась для Вас полезной  и интересной. Свои	вопросы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и предложения Вы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можете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направлять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в Администрацию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Мортковского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сельского поселения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</a:rPr>
              <a:t>Пучежского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муниципального района Ивановской области по телефону: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8 9065129310</a:t>
            </a:r>
            <a:endParaRPr lang="ru-RU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письмом по почте: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155373,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Ивановская область,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</a:rPr>
              <a:t>Пучежский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район,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с. </a:t>
            </a:r>
            <a:r>
              <a:rPr lang="ru-RU" i="1" dirty="0" err="1" smtClean="0">
                <a:solidFill>
                  <a:srgbClr val="7030A0"/>
                </a:solidFill>
                <a:latin typeface="Times New Roman" pitchFamily="18" charset="0"/>
              </a:rPr>
              <a:t>Мортки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,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ул.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Школьная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д. 9 или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на электронный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адрес: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</a:rPr>
              <a:t>admMortki@mail.ru</a:t>
            </a:r>
            <a:endParaRPr lang="ru-RU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Режим работы: Понедельник –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четверг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8.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</a:rPr>
              <a:t>0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0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до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17.00, пятница с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</a:rPr>
              <a:t>8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.00 до 16.00</a:t>
            </a:r>
            <a:endParaRPr lang="ru-RU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перерыв с 12.00 до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</a:rPr>
              <a:t>4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.00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;</a:t>
            </a: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Суббота, воскресенье – выходные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</a:rPr>
              <a:t>дни.</a:t>
            </a:r>
          </a:p>
        </p:txBody>
      </p:sp>
      <p:pic>
        <p:nvPicPr>
          <p:cNvPr id="50180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4500570"/>
            <a:ext cx="3214709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500461" cy="22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8358246" cy="714379"/>
          </a:xfrm>
        </p:spPr>
        <p:txBody>
          <a:bodyPr>
            <a:noAutofit/>
          </a:bodyPr>
          <a:lstStyle/>
          <a:p>
            <a:pPr algn="ctr"/>
            <a:r>
              <a:rPr lang="ru-RU" sz="3600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501122" cy="5643602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закона о  бюджете законодательным (представительным) органом власти и продолжается в течение финансового года.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над доходами.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Профит бюджета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над расходами.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 – экономического развития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 определенной сфере.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обязательства, возникающие из муниципальных заимствований, гарантий по обязательствам третьих лиц, другие обязательства в соответствии  с видами долговых обязательств, принятые на себя муниципальным образованием.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 anchor="t">
            <a:normAutofit/>
          </a:bodyPr>
          <a:lstStyle/>
          <a:p>
            <a:pPr algn="l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Отчет об исполнении бюджета составляет администрация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сельского поселения по всем основным показателям доходов и расходов в установленном порядке.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Проект решения об исполнении бюджета за отчетный год направляется в Совет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Ежегодно по отчету об исполнении бюджета проводятся публичные слушания.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Каждый житель вправе высказать свое мнение, представить материалы, письменные предложения и замечания для включения в протокол публичных слушаний.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Отчет об исполнении бюджета за год утверждается решением Совета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Мортковского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Исполнение бюджета по доходам 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Исполнение бюджета по расходам 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3"/>
            <a:ext cx="8643968" cy="557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20" y="785813"/>
            <a:ext cx="8643968" cy="56435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ru-RU" sz="1900" b="1" kern="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kern="0" dirty="0">
                <a:latin typeface="+mj-lt"/>
              </a:rPr>
              <a:t>     Важным этапом бюджетного процесса,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kern="0" dirty="0">
                <a:latin typeface="+mj-lt"/>
              </a:rPr>
              <a:t>проводимого ОГВ, ОМСУ и иными участниками является деятельность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1900" b="1" u="sng" kern="0" dirty="0">
                <a:latin typeface="+mj-lt"/>
              </a:rPr>
              <a:t>по исполнению бюджетов,</a:t>
            </a:r>
            <a:r>
              <a:rPr lang="ru-RU" sz="1900" b="1" kern="0" dirty="0">
                <a:latin typeface="+mj-lt"/>
              </a:rPr>
              <a:t> которая включает в себя: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ru-RU" sz="1900" b="1" kern="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CC0000"/>
                </a:solidFill>
                <a:latin typeface="+mj-lt"/>
              </a:rPr>
              <a:t>Исполнение бюджета по доходам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ru-RU" sz="2400" b="1" kern="0" dirty="0">
              <a:solidFill>
                <a:srgbClr val="CC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008000"/>
                </a:solidFill>
                <a:latin typeface="+mj-lt"/>
              </a:rPr>
              <a:t>Исполнение бюджета по расходам ( в том числе по программам)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ru-RU" sz="2400" b="1" kern="0" dirty="0">
              <a:solidFill>
                <a:srgbClr val="008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rgbClr val="0033CC"/>
                </a:solidFill>
                <a:latin typeface="+mj-lt"/>
              </a:rPr>
              <a:t>Формирование источников финансирования дефицита бюджета (направления использования </a:t>
            </a:r>
            <a:r>
              <a:rPr lang="ru-RU" sz="2400" b="1" kern="0" dirty="0" err="1">
                <a:solidFill>
                  <a:srgbClr val="0033CC"/>
                </a:solidFill>
                <a:latin typeface="+mj-lt"/>
              </a:rPr>
              <a:t>профицита</a:t>
            </a:r>
            <a:r>
              <a:rPr lang="ru-RU" sz="2400" b="1" kern="0" dirty="0">
                <a:solidFill>
                  <a:srgbClr val="0033CC"/>
                </a:solidFill>
                <a:latin typeface="+mj-lt"/>
              </a:rPr>
              <a:t> бюджета)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</a:t>
            </a:r>
            <a:endParaRPr lang="ru-RU" sz="48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4786346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Бюджет Мортковского сельского поселения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Пучежского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утвержден решением Совета Мортковского сельского поселения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14.12.2018г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доходам 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сумме 4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719,5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по расходам 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сумме 4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719,5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дефицит бюджета в сумме 0,0 тыс. рублей.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Изменения в решение  о бюджете Мортковского сельского поселения за прошедший период вносились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раз: решением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13.02.2019г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от 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27.03.2019г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28.08.2019г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25.09.2019г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решением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20.11.2019г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2, решением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23.12.2019г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Уточненный план 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01.01.2020г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составляет по доходам –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5 726,2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по расходам –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6 105,7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рублей, дефицит бюджета –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379,5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По состоянию 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01.01.2020г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план по доходам исполнен в сумме </a:t>
            </a: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5 705,0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рублей, что составляет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99,6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от планового показателя; исполнение по расходам в сумме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6 074,8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тыс.рублей, что составляет 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99,5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от плана.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бюджета, </a:t>
            </a:r>
            <a:b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1511</Words>
  <Application>Microsoft Office PowerPoint</Application>
  <PresentationFormat>Экран (4:3)</PresentationFormat>
  <Paragraphs>315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ОСНОВНЫЕ ПОНЯТИЯ И ТЕРМИНЫ</vt:lpstr>
      <vt:lpstr>            Отчет об исполнении бюджета составляет администрация Мортковского сельского поселения по всем основным показателям доходов и расходов в установленном порядке.      Проект решения об исполнении бюджета за отчетный год направляется в Совет Мортковского сельского поселения.      Ежегодно по отчету об исполнении бюджета проводятся публичные слушания.      Каждый житель вправе высказать свое мнение, представить материалы, письменные предложения и замечания для включения в протокол публичных слушаний.      Отчет об исполнении бюджета за год утверждается решением Совета Мортковского сельского поселения.        Исполнение бюджета по доходам 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платежей.             Исполнение бюджета по расходам 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vt:lpstr>
      <vt:lpstr>Слайд 5</vt:lpstr>
      <vt:lpstr>Основные показатели</vt:lpstr>
      <vt:lpstr>Слайд 7</vt:lpstr>
      <vt:lpstr>Слайд 8</vt:lpstr>
      <vt:lpstr>Основные характеристики бюджета,  тыс. рублей </vt:lpstr>
      <vt:lpstr>Слайд 10</vt:lpstr>
      <vt:lpstr>Объем и структура доходов в динамике бюджета  Мортковского сельского поселения</vt:lpstr>
      <vt:lpstr>Доходы бюджета Мортковского сельского поселения  за 2019 год, тыс. рублей</vt:lpstr>
      <vt:lpstr>Исполнение бюджета Мортковского сельского поселения по доходам за 2019 год</vt:lpstr>
      <vt:lpstr>Исполнение бюджета Мортковского сельского поселения по доходам за 2019 год</vt:lpstr>
      <vt:lpstr>Исполнение бюджета Мортковского сельского поселения по доходам за 2019 год</vt:lpstr>
      <vt:lpstr>Структура доходов бюджета Мортковского сельского поселения  за 2019 год – 5 705,0 тыс. рублей</vt:lpstr>
      <vt:lpstr>Слайд 17</vt:lpstr>
      <vt:lpstr>Функциональная структура расходов бюджета Мортковского сельского поселения за 2019 год </vt:lpstr>
      <vt:lpstr>Структура расходов бюджета Мортковского сельского поселения за 2019 год – 6 074,8 тыс. руб.</vt:lpstr>
      <vt:lpstr>Муниципальные программы  Мортковского сельского поселения за 2019 год</vt:lpstr>
      <vt:lpstr>Структура расходов в разрезе муниципальных программ за 2019 год, тыс. руб.</vt:lpstr>
      <vt:lpstr>Непрограммные направления деятельности Мортковского сельского поселения за 2019 год</vt:lpstr>
      <vt:lpstr>Слайд 23</vt:lpstr>
      <vt:lpstr>Источники финансирования дефицита бюджета </vt:lpstr>
      <vt:lpstr>Сведения о структуре муниципального долга Мортковского сельского поселения, тыс. руб.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Legion</dc:creator>
  <cp:lastModifiedBy>Пользователь</cp:lastModifiedBy>
  <cp:revision>99</cp:revision>
  <dcterms:created xsi:type="dcterms:W3CDTF">2019-08-05T12:08:07Z</dcterms:created>
  <dcterms:modified xsi:type="dcterms:W3CDTF">2020-08-18T11:49:21Z</dcterms:modified>
</cp:coreProperties>
</file>