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82" r:id="rId9"/>
    <p:sldId id="283" r:id="rId10"/>
    <p:sldId id="276" r:id="rId11"/>
    <p:sldId id="277" r:id="rId12"/>
    <p:sldId id="284" r:id="rId13"/>
    <p:sldId id="285" r:id="rId14"/>
    <p:sldId id="286" r:id="rId15"/>
    <p:sldId id="298" r:id="rId16"/>
    <p:sldId id="287" r:id="rId17"/>
    <p:sldId id="288" r:id="rId18"/>
    <p:sldId id="280" r:id="rId19"/>
    <p:sldId id="281" r:id="rId20"/>
    <p:sldId id="265" r:id="rId21"/>
    <p:sldId id="271" r:id="rId22"/>
    <p:sldId id="269" r:id="rId23"/>
    <p:sldId id="272" r:id="rId24"/>
    <p:sldId id="273" r:id="rId25"/>
    <p:sldId id="289" r:id="rId26"/>
    <p:sldId id="297" r:id="rId27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1"/>
            <c:spPr>
              <a:solidFill>
                <a:schemeClr val="accent2"/>
              </a:solidFill>
              <a:ln w="25400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.00">
                  <c:v>515.6</c:v>
                </c:pt>
                <c:pt idx="1">
                  <c:v>190</c:v>
                </c:pt>
                <c:pt idx="2">
                  <c:v>5995.8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FF00"/>
            </a:solidFill>
          </c:spPr>
          <c:explosion val="25"/>
          <c:dPt>
            <c:idx val="1"/>
            <c:spPr>
              <a:solidFill>
                <a:srgbClr val="FFFF00"/>
              </a:solidFill>
              <a:ln w="25400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.00">
                  <c:v>496.7</c:v>
                </c:pt>
                <c:pt idx="1">
                  <c:v>190</c:v>
                </c:pt>
                <c:pt idx="2">
                  <c:v>5152.8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2D050"/>
            </a:solidFill>
          </c:spPr>
          <c:explosion val="25"/>
          <c:dPt>
            <c:idx val="1"/>
            <c:spPr>
              <a:solidFill>
                <a:srgbClr val="FFC000"/>
              </a:solidFill>
              <a:ln w="25400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spPr>
              <a:solidFill>
                <a:srgbClr val="7030A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.00">
                  <c:v>502.7</c:v>
                </c:pt>
                <c:pt idx="1">
                  <c:v>190</c:v>
                </c:pt>
                <c:pt idx="2">
                  <c:v>5228.7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утверждено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 утверждено</c:v>
                </c:pt>
              </c:strCache>
            </c:strRef>
          </c:tx>
          <c:spPr>
            <a:solidFill>
              <a:srgbClr val="0070C0"/>
            </a:solidFill>
          </c:spPr>
          <c:explosion val="25"/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.00">
                  <c:v>3505.4</c:v>
                </c:pt>
                <c:pt idx="1">
                  <c:v>98.6</c:v>
                </c:pt>
                <c:pt idx="2" formatCode="#,##0.00">
                  <c:v>2391.8000000000002</c:v>
                </c:pt>
              </c:numCache>
            </c:numRef>
          </c:val>
        </c:ser>
      </c:pie3DChart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72506299823964149"/>
          <c:y val="0.1032509715663863"/>
          <c:w val="0.26562565298582697"/>
          <c:h val="0.88523422062765256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утверждено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 утверждено</c:v>
                </c:pt>
              </c:strCache>
            </c:strRef>
          </c:tx>
          <c:spPr>
            <a:solidFill>
              <a:srgbClr val="0070C0"/>
            </a:solidFill>
          </c:spPr>
          <c:explosion val="25"/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.00">
                  <c:v>2539.3000000000002</c:v>
                </c:pt>
                <c:pt idx="1">
                  <c:v>101.9</c:v>
                </c:pt>
                <c:pt idx="2" formatCode="#,##0.00">
                  <c:v>2511.6</c:v>
                </c:pt>
              </c:numCache>
            </c:numRef>
          </c:val>
        </c:ser>
      </c:pie3DChart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72506299823964149"/>
          <c:y val="0.10325097156638627"/>
          <c:w val="0.26562565298582697"/>
          <c:h val="0.88523422062765256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aseline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утверждено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2025 год утверждено</c:v>
                </c:pt>
              </c:strCache>
            </c:strRef>
          </c:tx>
          <c:spPr>
            <a:solidFill>
              <a:srgbClr val="FF0000"/>
            </a:solidFill>
          </c:spPr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.00">
                  <c:v>2539.3000000000002</c:v>
                </c:pt>
                <c:pt idx="1">
                  <c:v>0</c:v>
                </c:pt>
                <c:pt idx="2" formatCode="#,##0.00">
                  <c:v>2689.4</c:v>
                </c:pt>
              </c:numCache>
            </c:numRef>
          </c:val>
        </c:ser>
      </c:pie3DChart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72506299823964149"/>
          <c:y val="0.10325097156638627"/>
          <c:w val="0.26562565298582697"/>
          <c:h val="0.88523422062765256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B7181-C172-4C75-9750-C8C75FDAD87B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B7181-C172-4C75-9750-C8C75FDAD87B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B7181-C172-4C75-9750-C8C75FDAD87B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B7181-C172-4C75-9750-C8C75FDAD87B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B7181-C172-4C75-9750-C8C75FDAD87B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B7181-C172-4C75-9750-C8C75FDAD87B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B7181-C172-4C75-9750-C8C75FDAD87B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B7181-C172-4C75-9750-C8C75FDAD87B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B7181-C172-4C75-9750-C8C75FDAD87B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B7181-C172-4C75-9750-C8C75FDAD87B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B7181-C172-4C75-9750-C8C75FDAD87B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EB7181-C172-4C75-9750-C8C75FDAD87B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772816"/>
            <a:ext cx="7416824" cy="446449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решения № 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26.12.2022 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«О бюджете Мортковского сельского поселения на 20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en-US" sz="4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332656"/>
            <a:ext cx="70567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Мортковское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сельское поселение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Ивановской области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858180" cy="748652"/>
          </a:xfrm>
        </p:spPr>
        <p:txBody>
          <a:bodyPr>
            <a:noAutofit/>
          </a:bodyPr>
          <a:lstStyle/>
          <a:p>
            <a:r>
              <a:rPr lang="ru-RU" sz="2400" b="1" u="sng" dirty="0" smtClean="0">
                <a:solidFill>
                  <a:srgbClr val="00B0F0"/>
                </a:solidFill>
                <a:effectLst/>
              </a:rPr>
              <a:t>Объем и структура доходов в динамике бюджета</a:t>
            </a:r>
            <a:br>
              <a:rPr lang="ru-RU" sz="2400" b="1" u="sng" dirty="0" smtClean="0">
                <a:solidFill>
                  <a:srgbClr val="00B0F0"/>
                </a:solidFill>
                <a:effectLst/>
              </a:rPr>
            </a:br>
            <a:r>
              <a:rPr lang="ru-RU" sz="2400" b="1" u="sng" dirty="0" smtClean="0">
                <a:solidFill>
                  <a:srgbClr val="00B0F0"/>
                </a:solidFill>
                <a:effectLst/>
              </a:rPr>
              <a:t> Мортковского сельского поселения</a:t>
            </a:r>
            <a:endParaRPr lang="ru-RU" sz="2400" b="1" u="sng" dirty="0">
              <a:solidFill>
                <a:srgbClr val="00B0F0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37318133"/>
              </p:ext>
            </p:extLst>
          </p:nvPr>
        </p:nvGraphicFramePr>
        <p:xfrm>
          <a:off x="1331640" y="1844824"/>
          <a:ext cx="7200800" cy="4245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3284"/>
                <a:gridCol w="988149"/>
                <a:gridCol w="846985"/>
                <a:gridCol w="917429"/>
                <a:gridCol w="832865"/>
                <a:gridCol w="792088"/>
              </a:tblGrid>
              <a:tr h="628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2021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2022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2023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2024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2025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4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Доходы всего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(тыс. руб.)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5899,9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6389,2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6701,4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5839,5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5921,4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9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Налоговые и неналоговые доходы,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 том числе: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715,4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948,7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705,6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686,7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692,7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4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налоговые доходы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555,4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720,8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515,6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496,7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502,7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4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неналоговые доходы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160,0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227,9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190,00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190,00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190,00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9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безвозмездные поступления,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 том числе: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5184,5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5440,5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5995,8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5152,8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5228,7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4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дотации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3461,0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3764,3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3505,4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2539,3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2539,3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4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субсидии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122,8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4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субвенции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93,0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101,0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98,6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101,9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4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иные межбюджетные трансферты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1507,8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1575,2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2391,8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2511,6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</a:rPr>
                        <a:t>2689,4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612376" cy="677214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Доходы бюджета на </a:t>
            </a:r>
            <a:r>
              <a:rPr lang="ru-RU" sz="2400" b="1" u="sng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u="sng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400" b="1" u="sng" dirty="0"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13769549"/>
              </p:ext>
            </p:extLst>
          </p:nvPr>
        </p:nvGraphicFramePr>
        <p:xfrm>
          <a:off x="1619672" y="1285860"/>
          <a:ext cx="7063924" cy="4663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86182" y="521495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тыс. руб.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612376" cy="677214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Доходы бюджета на </a:t>
            </a:r>
            <a:r>
              <a:rPr lang="ru-RU" sz="2400" b="1" u="sng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u="sng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400" b="1" u="sng" dirty="0"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71860620"/>
              </p:ext>
            </p:extLst>
          </p:nvPr>
        </p:nvGraphicFramePr>
        <p:xfrm>
          <a:off x="1403648" y="1285860"/>
          <a:ext cx="7279948" cy="4591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67944" y="521495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тыс. руб.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056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612376" cy="677214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Доходы бюджета на 20</a:t>
            </a:r>
            <a:r>
              <a:rPr lang="en-US" sz="2400" b="1" u="sng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u="sng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400" b="1" u="sng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400" b="1" u="sng" dirty="0"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34592450"/>
              </p:ext>
            </p:extLst>
          </p:nvPr>
        </p:nvGraphicFramePr>
        <p:xfrm>
          <a:off x="1547664" y="1285860"/>
          <a:ext cx="7135932" cy="4375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86182" y="521495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тыс. руб.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75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500" dirty="0" smtClean="0">
                <a:solidFill>
                  <a:srgbClr val="FF0000"/>
                </a:solidFill>
              </a:rPr>
              <a:t>Налоговые и неналоговые доходы бюджета</a:t>
            </a:r>
            <a:endParaRPr lang="ru-RU" sz="25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368412237"/>
              </p:ext>
            </p:extLst>
          </p:nvPr>
        </p:nvGraphicFramePr>
        <p:xfrm>
          <a:off x="1043607" y="1527175"/>
          <a:ext cx="7777353" cy="4434959"/>
        </p:xfrm>
        <a:graphic>
          <a:graphicData uri="http://schemas.openxmlformats.org/drawingml/2006/table">
            <a:tbl>
              <a:tblPr/>
              <a:tblGrid>
                <a:gridCol w="4440873"/>
                <a:gridCol w="1184082"/>
                <a:gridCol w="1105143"/>
                <a:gridCol w="1047255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2023год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2024 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год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r>
                        <a:rPr kumimoji="0" lang="en-US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5год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3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515,6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496,7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502,7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36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196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 лиц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76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760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налоги на имущество,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429,0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435,00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441,00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112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latin typeface="Times New Roman"/>
                          <a:ea typeface="Times New Roman"/>
                        </a:rPr>
                        <a:t>-налог на имущество физических лиц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kumimoji="0" lang="en-US" alt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155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latin typeface="Times New Roman"/>
                          <a:ea typeface="Times New Roman"/>
                        </a:rPr>
                        <a:t>- земельный налог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369,00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375,00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381,00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142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190,00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190,00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190,00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20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14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-доходы от оказания платных услуг (работ) и компенсации затрат государства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доходы от использования имущества , находящегося в государственной и муниципальной собственности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115,00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  <p:sp>
        <p:nvSpPr>
          <p:cNvPr id="32912" name="TextBox 1"/>
          <p:cNvSpPr txBox="1">
            <a:spLocks noChangeArrowheads="1"/>
          </p:cNvSpPr>
          <p:nvPr/>
        </p:nvSpPr>
        <p:spPr bwMode="auto">
          <a:xfrm>
            <a:off x="6715125" y="1124745"/>
            <a:ext cx="207168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altLang="ru-RU" sz="1400" b="1" dirty="0">
                <a:solidFill>
                  <a:schemeClr val="accent1"/>
                </a:solidFill>
              </a:rPr>
              <a:t>В тысячах рублей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7612376" cy="534338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Безвозмездные поступления на </a:t>
            </a:r>
            <a:r>
              <a:rPr lang="ru-RU" sz="2400" b="1" u="sng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u="sng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400" b="1" u="sng" dirty="0"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50215654"/>
              </p:ext>
            </p:extLst>
          </p:nvPr>
        </p:nvGraphicFramePr>
        <p:xfrm>
          <a:off x="960438" y="1571612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14678" y="52863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тыс. руб.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530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7612376" cy="534338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Безвозмездные поступления на </a:t>
            </a:r>
            <a:r>
              <a:rPr lang="ru-RU" sz="2400" b="1" u="sng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u="sng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400" b="1" u="sng" dirty="0"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50215654"/>
              </p:ext>
            </p:extLst>
          </p:nvPr>
        </p:nvGraphicFramePr>
        <p:xfrm>
          <a:off x="960438" y="1571612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14678" y="52863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тыс. руб.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530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7612376" cy="534338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Безвозмездные поступления на 20</a:t>
            </a:r>
            <a:r>
              <a:rPr lang="en-US" sz="2400" b="1" u="sng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u="sng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400" b="1" u="sng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400" b="1" u="sng" dirty="0"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35001885"/>
              </p:ext>
            </p:extLst>
          </p:nvPr>
        </p:nvGraphicFramePr>
        <p:xfrm>
          <a:off x="960438" y="1628800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14678" y="52863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тыс. руб.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648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00042"/>
            <a:ext cx="7540938" cy="480056"/>
          </a:xfrm>
        </p:spPr>
        <p:txBody>
          <a:bodyPr>
            <a:normAutofit/>
          </a:bodyPr>
          <a:lstStyle/>
          <a:p>
            <a:r>
              <a:rPr lang="ru-RU" sz="2400" u="sng" dirty="0" smtClean="0">
                <a:solidFill>
                  <a:srgbClr val="00B0F0"/>
                </a:solidFill>
              </a:rPr>
              <a:t>Бюджетная политика в области доходов</a:t>
            </a:r>
            <a:endParaRPr lang="ru-RU" sz="2400" u="sng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85860"/>
            <a:ext cx="7612376" cy="435771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Мероприятия, направленные на увеличение собираемости платежей в бюджет: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повышение ответственности каждого администратора доходов бюджета за эффективное прогнозирование, своевременность, правильность и полноту поступления администрируемых им платежей;</a:t>
            </a:r>
          </a:p>
          <a:p>
            <a:pPr algn="just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целях увеличения доходов бюджета особое внимание следует уделять следующим направлениям: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обеспечению эффективного управления муниципальной собственностью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Мортковского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сельского поселения;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активизации работы по выявлению не оформленных в установленном законодательством порядке земельных участков и не оформленных в собственность объектов недвижимости, в том числе объектов незавершенного строительства, с последующим понуждением собственников земельных участков и объектов недвижимости к своевременной регистрации прав собственности на данные объекты;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сокращению задолженности и недоимки по платежам в бюджет поселения путем взаимодействия в рамках межведомственных комиссий с налогоплательщиками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Мортковского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сельского поселения и эффективной реализацией контрольных функций главными администраторами доходов местного бюджета;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поддержке малого и среднего предпринимательства.</a:t>
            </a:r>
          </a:p>
          <a:p>
            <a:pPr algn="just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Кардинальное увеличение доходной базы бюджета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Мортковского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сельского поселения может быть обеспечено развитием экономики поселения, привлечением инвестиций и появлением новых налогоплательщиков.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00B0F0"/>
                </a:solidFill>
              </a:rPr>
              <a:t>Бюджетная политика в области расходов</a:t>
            </a:r>
            <a:endParaRPr lang="ru-RU" u="sng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43050"/>
            <a:ext cx="7540938" cy="297008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Бюджетная политика соответствует стратегическим целям и задачам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Мортковского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и направлена: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обеспечение равного доступа населения к социальным услугам в сфере образования, культуры и спорта,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повышение качества предоставляемых услуг;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оптимизацию расходов бюджета, обеспечение режима эффективного и экономного расходования средств.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основу бюджетной политики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Мортковского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положено безусловное исполнение действующих обязательств. Необходимо временно приостановить принятие новых расходных обязательств с учетом сложной экономической ситуации.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76580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Уважаемые жители Мортковского сельского поселения!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071546"/>
            <a:ext cx="7929618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Одна из основных целей бюджетной политики – обеспечение прозрачности, открытости и доступности бюджетного процесса для населения. Инструментом реализации этой цели является «Бюджет для граждан».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«Бюджет для граждан» - это аналитический материал, разрабатываемый в целях ознакомления граждан с основными целями, задачами и приоритетными направлениями бюджетной политики Панинского сельского поселения, планируемыми и достигнутыми результатами использования бюджетных ассигнований.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Надеемся, что представление бюджета в понятной и доступной форме повысит уровень общественного участия жителей в бюджетном процессе Мортковского сельского поселения.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«Бюджет для граждан подготовлен администрацией Мортковского сельского поселения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муниципального района.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Место нахождения: Ивановская область,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Пучежский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район, с.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Мортки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д.9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Телефон: 8 9065129310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admMortki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8183880" cy="1051560"/>
          </a:xfrm>
        </p:spPr>
        <p:txBody>
          <a:bodyPr>
            <a:normAutofit/>
          </a:bodyPr>
          <a:lstStyle/>
          <a:p>
            <a:r>
              <a:rPr lang="ru-RU" sz="4400" u="sng" dirty="0" smtClean="0">
                <a:solidFill>
                  <a:srgbClr val="00B050"/>
                </a:solidFill>
              </a:rPr>
              <a:t>Расходы</a:t>
            </a:r>
            <a:endParaRPr lang="ru-RU" sz="4400" u="sng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2476af95ca187019ad1c1d6bf32cbea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500174"/>
            <a:ext cx="5395141" cy="35890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3535" y="332656"/>
            <a:ext cx="7143800" cy="622932"/>
          </a:xfrm>
        </p:spPr>
        <p:txBody>
          <a:bodyPr>
            <a:noAutofit/>
          </a:bodyPr>
          <a:lstStyle/>
          <a:p>
            <a:pPr algn="ctr"/>
            <a:r>
              <a:rPr lang="ru-RU" sz="2000" u="sng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расходов бюджета Мортковского сельского поселения  на </a:t>
            </a:r>
            <a:r>
              <a:rPr lang="ru-RU" sz="2000" u="sng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2023год </a:t>
            </a:r>
            <a:r>
              <a:rPr lang="ru-RU" sz="2000" u="sng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и плановый </a:t>
            </a:r>
            <a:r>
              <a:rPr lang="ru-RU" sz="2000" u="sng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2024-20</a:t>
            </a:r>
            <a:r>
              <a:rPr lang="en-US" sz="2000" u="sng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u="sng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5годы </a:t>
            </a:r>
            <a:r>
              <a:rPr lang="ru-RU" sz="2000" u="sng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по основным разделам и подразделам</a:t>
            </a:r>
            <a:endParaRPr lang="ru-RU" sz="2000" u="sng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27794540"/>
              </p:ext>
            </p:extLst>
          </p:nvPr>
        </p:nvGraphicFramePr>
        <p:xfrm>
          <a:off x="1187624" y="1556793"/>
          <a:ext cx="7462042" cy="4523391"/>
        </p:xfrm>
        <a:graphic>
          <a:graphicData uri="http://schemas.openxmlformats.org/drawingml/2006/table">
            <a:tbl>
              <a:tblPr firstRow="1" lastRow="1" bandRow="1">
                <a:tableStyleId>{7DF18680-E054-41AD-8BC1-D1AEF772440D}</a:tableStyleId>
              </a:tblPr>
              <a:tblGrid>
                <a:gridCol w="909314"/>
                <a:gridCol w="3456384"/>
                <a:gridCol w="1152128"/>
                <a:gridCol w="1008112"/>
                <a:gridCol w="936104"/>
              </a:tblGrid>
              <a:tr h="647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подраздел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2024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47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612,0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612,0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612,0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079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1681,3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1681,3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1681,3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863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14,0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14,0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14,0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21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Резервные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фонды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21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215,1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134,5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53,5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31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2537,5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2456,8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2375,9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1538" y="1196752"/>
            <a:ext cx="35003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Общегосударственные вопросы</a:t>
            </a:r>
            <a:endParaRPr lang="ru-RU" dirty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04664"/>
            <a:ext cx="7612376" cy="718310"/>
          </a:xfrm>
        </p:spPr>
        <p:txBody>
          <a:bodyPr>
            <a:noAutofit/>
          </a:bodyPr>
          <a:lstStyle/>
          <a:p>
            <a:pPr algn="ctr"/>
            <a:r>
              <a:rPr lang="ru-RU" sz="1800" u="sng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18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Мортковского </a:t>
            </a:r>
            <a:r>
              <a:rPr lang="ru-RU" sz="1800" u="sng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поселения  на </a:t>
            </a:r>
            <a:r>
              <a:rPr lang="ru-RU" sz="18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2023 год </a:t>
            </a:r>
            <a:r>
              <a:rPr lang="ru-RU" sz="1800" u="sng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 плановый </a:t>
            </a:r>
            <a:r>
              <a:rPr lang="ru-RU" sz="18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2024-2025</a:t>
            </a:r>
            <a:r>
              <a:rPr lang="ru-RU" sz="18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годы </a:t>
            </a:r>
            <a:r>
              <a:rPr lang="ru-RU" sz="1800" u="sng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основным разделам и подразделам</a:t>
            </a:r>
            <a:endParaRPr lang="ru-RU" sz="18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97349476"/>
              </p:ext>
            </p:extLst>
          </p:nvPr>
        </p:nvGraphicFramePr>
        <p:xfrm>
          <a:off x="1235716" y="1988839"/>
          <a:ext cx="7426896" cy="1656184"/>
        </p:xfrm>
        <a:graphic>
          <a:graphicData uri="http://schemas.openxmlformats.org/drawingml/2006/table">
            <a:tbl>
              <a:tblPr firstRow="1" lastRow="1" bandRow="1">
                <a:tableStyleId>{7DF18680-E054-41AD-8BC1-D1AEF772440D}</a:tableStyleId>
              </a:tblPr>
              <a:tblGrid>
                <a:gridCol w="999773"/>
                <a:gridCol w="3146675"/>
                <a:gridCol w="1134052"/>
                <a:gridCol w="1008112"/>
                <a:gridCol w="1138284"/>
              </a:tblGrid>
              <a:tr h="529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подраздел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757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Мобилизационная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вневойсковая подготовка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0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0100" y="1214422"/>
            <a:ext cx="2629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Национальная оборона</a:t>
            </a:r>
            <a:endParaRPr lang="ru-RU" dirty="0">
              <a:solidFill>
                <a:srgbClr val="00B05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7683814" cy="622932"/>
          </a:xfrm>
        </p:spPr>
        <p:txBody>
          <a:bodyPr>
            <a:noAutofit/>
          </a:bodyPr>
          <a:lstStyle/>
          <a:p>
            <a:pPr algn="ctr"/>
            <a:r>
              <a:rPr lang="ru-RU" sz="1800" u="sng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18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Мортковского </a:t>
            </a:r>
            <a:r>
              <a:rPr lang="ru-RU" sz="1800" u="sng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поселения  на </a:t>
            </a:r>
            <a:r>
              <a:rPr lang="ru-RU" sz="18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800" u="sng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 и плановый </a:t>
            </a:r>
            <a:r>
              <a:rPr lang="ru-RU" sz="18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2024-2025 </a:t>
            </a:r>
            <a:r>
              <a:rPr lang="ru-RU" sz="1800" u="sng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годы по основным разделам и подразделам</a:t>
            </a:r>
            <a:endParaRPr lang="ru-RU" sz="1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71096415"/>
              </p:ext>
            </p:extLst>
          </p:nvPr>
        </p:nvGraphicFramePr>
        <p:xfrm>
          <a:off x="1142976" y="1916833"/>
          <a:ext cx="7643866" cy="1368151"/>
        </p:xfrm>
        <a:graphic>
          <a:graphicData uri="http://schemas.openxmlformats.org/drawingml/2006/table">
            <a:tbl>
              <a:tblPr firstRow="1" lastRow="1" bandRow="1">
                <a:tableStyleId>{7DF18680-E054-41AD-8BC1-D1AEF772440D}</a:tableStyleId>
              </a:tblPr>
              <a:tblGrid>
                <a:gridCol w="1143008"/>
                <a:gridCol w="3467116"/>
                <a:gridCol w="835124"/>
                <a:gridCol w="1152128"/>
                <a:gridCol w="1046490"/>
              </a:tblGrid>
              <a:tr h="476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подраздел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2023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2025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14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Дорожное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хозяйство (дорожные фонды)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2391,9</a:t>
                      </a:r>
                      <a:endParaRPr lang="ru-RU" sz="13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2511,6</a:t>
                      </a:r>
                      <a:endParaRPr lang="ru-RU" sz="13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2689,4</a:t>
                      </a:r>
                      <a:endParaRPr lang="ru-RU" sz="13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76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2391,9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2511,6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2689,4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42976" y="1357298"/>
            <a:ext cx="2918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  <a:endParaRPr lang="ru-RU" dirty="0">
              <a:solidFill>
                <a:srgbClr val="00B05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43697470"/>
              </p:ext>
            </p:extLst>
          </p:nvPr>
        </p:nvGraphicFramePr>
        <p:xfrm>
          <a:off x="1142976" y="4221087"/>
          <a:ext cx="7677496" cy="1512168"/>
        </p:xfrm>
        <a:graphic>
          <a:graphicData uri="http://schemas.openxmlformats.org/drawingml/2006/table">
            <a:tbl>
              <a:tblPr firstRow="1" lastRow="1" bandRow="1">
                <a:tableStyleId>{7DF18680-E054-41AD-8BC1-D1AEF772440D}</a:tableStyleId>
              </a:tblPr>
              <a:tblGrid>
                <a:gridCol w="1096785"/>
                <a:gridCol w="3518463"/>
                <a:gridCol w="958131"/>
                <a:gridCol w="883023"/>
                <a:gridCol w="1221094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подраздел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2024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2025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170,00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170,00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42975" y="3714751"/>
            <a:ext cx="4124350" cy="371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Жилищно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коммунальное хозяйство</a:t>
            </a:r>
            <a:endParaRPr lang="ru-RU" dirty="0">
              <a:solidFill>
                <a:srgbClr val="00B05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826690" cy="622932"/>
          </a:xfrm>
        </p:spPr>
        <p:txBody>
          <a:bodyPr>
            <a:noAutofit/>
          </a:bodyPr>
          <a:lstStyle/>
          <a:p>
            <a:pPr algn="ctr"/>
            <a:r>
              <a:rPr lang="ru-RU" sz="1800" u="sng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18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Мортковского </a:t>
            </a:r>
            <a:r>
              <a:rPr lang="ru-RU" sz="1800" u="sng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поселения  на </a:t>
            </a:r>
            <a:r>
              <a:rPr lang="ru-RU" sz="18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800" u="sng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 и плановый </a:t>
            </a:r>
            <a:r>
              <a:rPr lang="ru-RU" sz="18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2024-2025 </a:t>
            </a:r>
            <a:r>
              <a:rPr lang="ru-RU" sz="18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годы </a:t>
            </a:r>
            <a:r>
              <a:rPr lang="ru-RU" sz="1800" u="sng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основным разделам и подразделам</a:t>
            </a:r>
            <a:endParaRPr lang="ru-RU" sz="1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642596"/>
              </p:ext>
            </p:extLst>
          </p:nvPr>
        </p:nvGraphicFramePr>
        <p:xfrm>
          <a:off x="1311711" y="1844824"/>
          <a:ext cx="7429552" cy="1431799"/>
        </p:xfrm>
        <a:graphic>
          <a:graphicData uri="http://schemas.openxmlformats.org/drawingml/2006/table">
            <a:tbl>
              <a:tblPr firstRow="1" lastRow="1" bandRow="1">
                <a:tableStyleId>{7DF18680-E054-41AD-8BC1-D1AEF772440D}</a:tableStyleId>
              </a:tblPr>
              <a:tblGrid>
                <a:gridCol w="1357321"/>
                <a:gridCol w="2776552"/>
                <a:gridCol w="1123950"/>
                <a:gridCol w="933471"/>
                <a:gridCol w="1238258"/>
              </a:tblGrid>
              <a:tr h="157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подраздел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85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1395,5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410,5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416,5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8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1395,5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410,5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416,5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42976" y="1214422"/>
            <a:ext cx="3175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Культура и кинематография</a:t>
            </a:r>
            <a:endParaRPr lang="ru-RU" dirty="0">
              <a:solidFill>
                <a:srgbClr val="00B05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3717032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  <a:endParaRPr lang="ru-RU" dirty="0">
              <a:solidFill>
                <a:srgbClr val="00B05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331640" y="4149080"/>
          <a:ext cx="7560840" cy="504056"/>
        </p:xfrm>
        <a:graphic>
          <a:graphicData uri="http://schemas.openxmlformats.org/drawingml/2006/table">
            <a:tbl>
              <a:tblPr firstRow="1" lastRow="1" bandRow="1">
                <a:tableStyleId>{7DF18680-E054-41AD-8BC1-D1AEF772440D}</a:tableStyleId>
              </a:tblPr>
              <a:tblGrid>
                <a:gridCol w="1381307"/>
                <a:gridCol w="2825616"/>
                <a:gridCol w="1143811"/>
                <a:gridCol w="949967"/>
                <a:gridCol w="1260139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подраздел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2025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331640" y="4653136"/>
          <a:ext cx="7560840" cy="504056"/>
        </p:xfrm>
        <a:graphic>
          <a:graphicData uri="http://schemas.openxmlformats.org/drawingml/2006/table">
            <a:tbl>
              <a:tblPr firstRow="1" lastRow="1" bandRow="1">
                <a:tableStyleId>{7DF18680-E054-41AD-8BC1-D1AEF772440D}</a:tableStyleId>
              </a:tblPr>
              <a:tblGrid>
                <a:gridCol w="1381307"/>
                <a:gridCol w="2825616"/>
                <a:gridCol w="1143811"/>
                <a:gridCol w="949967"/>
                <a:gridCol w="1260139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108,00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108,00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108,00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403648" y="5229200"/>
          <a:ext cx="7488832" cy="504056"/>
        </p:xfrm>
        <a:graphic>
          <a:graphicData uri="http://schemas.openxmlformats.org/drawingml/2006/table">
            <a:tbl>
              <a:tblPr firstRow="1" lastRow="1" bandRow="1">
                <a:tableStyleId>{7DF18680-E054-41AD-8BC1-D1AEF772440D}</a:tableStyleId>
              </a:tblPr>
              <a:tblGrid>
                <a:gridCol w="1368151"/>
                <a:gridCol w="2798706"/>
                <a:gridCol w="1132918"/>
                <a:gridCol w="940919"/>
                <a:gridCol w="1248138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108,00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108,00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108,00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87283" y="188640"/>
            <a:ext cx="8183880" cy="10412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0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Мортковского </a:t>
            </a: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формируется в рамках   муниципальных программ и непрограммных направлений деятельности.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65609960"/>
              </p:ext>
            </p:extLst>
          </p:nvPr>
        </p:nvGraphicFramePr>
        <p:xfrm>
          <a:off x="1115616" y="1556794"/>
          <a:ext cx="7704856" cy="2403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7587"/>
                <a:gridCol w="893310"/>
                <a:gridCol w="889022"/>
                <a:gridCol w="814937"/>
              </a:tblGrid>
              <a:tr h="274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2025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5189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«Ремонт и содержание автомобильных дорог общего пользования в границах населенных пунктов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Мортковского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2391,9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2511,6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2689,4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392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 программа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и озеленение территории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Мортковского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5189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программа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«Забота и внимание»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19,20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19,20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19,20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4414" y="4509120"/>
            <a:ext cx="7750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Непрограммные направления расходов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2023г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составляют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2581,1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рублей или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38,5%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общего объема расходов бюджета ,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2024г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составляют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2700,8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  или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46,9%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общего объема расходов бюджета ,в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2025г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составляют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2878,6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 или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50,0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 от общего объёма расходов бюджета.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476672"/>
            <a:ext cx="71287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оциально-значимые проекты за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бюджета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Мортковского сельского поселения на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текущий финансовый год и на плановый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не планируются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3528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612376" cy="6429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14422"/>
            <a:ext cx="7398062" cy="16127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Бюджет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1ca28e4dcd1db95f436b527c04cf64d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3143248"/>
            <a:ext cx="4500594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18388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Основные понятия и термины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ая соединительная линия 3"/>
          <p:cNvSpPr/>
          <p:nvPr/>
        </p:nvSpPr>
        <p:spPr>
          <a:xfrm>
            <a:off x="5000628" y="3286124"/>
            <a:ext cx="2482959" cy="6396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77887"/>
                </a:lnTo>
                <a:lnTo>
                  <a:pt x="2923331" y="477887"/>
                </a:lnTo>
                <a:lnTo>
                  <a:pt x="2923331" y="69946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ая соединительная линия 4"/>
          <p:cNvSpPr/>
          <p:nvPr/>
        </p:nvSpPr>
        <p:spPr>
          <a:xfrm>
            <a:off x="4954142" y="3286125"/>
            <a:ext cx="77666" cy="67013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6485" y="0"/>
                </a:moveTo>
                <a:lnTo>
                  <a:pt x="46485" y="511240"/>
                </a:lnTo>
                <a:lnTo>
                  <a:pt x="45720" y="511240"/>
                </a:lnTo>
                <a:lnTo>
                  <a:pt x="45720" y="73281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рямая соединительная линия 5"/>
          <p:cNvSpPr/>
          <p:nvPr/>
        </p:nvSpPr>
        <p:spPr>
          <a:xfrm>
            <a:off x="2077296" y="3286124"/>
            <a:ext cx="2482959" cy="63612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923331" y="0"/>
                </a:moveTo>
                <a:lnTo>
                  <a:pt x="2923331" y="474044"/>
                </a:lnTo>
                <a:lnTo>
                  <a:pt x="0" y="474044"/>
                </a:lnTo>
                <a:lnTo>
                  <a:pt x="0" y="69562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Скругленный прямоугольник 11"/>
          <p:cNvSpPr/>
          <p:nvPr/>
        </p:nvSpPr>
        <p:spPr>
          <a:xfrm>
            <a:off x="3804718" y="1767321"/>
            <a:ext cx="2031511" cy="1388897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grpSp>
        <p:nvGrpSpPr>
          <p:cNvPr id="13" name="Группа 12"/>
          <p:cNvGrpSpPr/>
          <p:nvPr/>
        </p:nvGrpSpPr>
        <p:grpSpPr>
          <a:xfrm>
            <a:off x="4070476" y="2019790"/>
            <a:ext cx="2031511" cy="1388897"/>
            <a:chOff x="3189089" y="545620"/>
            <a:chExt cx="2391816" cy="1518803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3189089" y="545620"/>
              <a:ext cx="2391816" cy="151880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Скругленный прямоугольник 8"/>
            <p:cNvSpPr/>
            <p:nvPr/>
          </p:nvSpPr>
          <p:spPr>
            <a:xfrm>
              <a:off x="3233573" y="590104"/>
              <a:ext cx="2302848" cy="14298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/>
                <a:t>Поступающие в бюджет денежные средства являются </a:t>
              </a:r>
              <a:r>
                <a:rPr lang="ru-RU" sz="1200" b="1" kern="1200" dirty="0" smtClean="0"/>
                <a:t>доходами</a:t>
              </a:r>
              <a:endParaRPr lang="ru-RU" sz="1200" kern="1200" dirty="0"/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881387" y="3981745"/>
            <a:ext cx="2031511" cy="1388897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grpSp>
        <p:nvGrpSpPr>
          <p:cNvPr id="18" name="Группа 17"/>
          <p:cNvGrpSpPr/>
          <p:nvPr/>
        </p:nvGrpSpPr>
        <p:grpSpPr>
          <a:xfrm>
            <a:off x="1147144" y="4234214"/>
            <a:ext cx="2031511" cy="1388897"/>
            <a:chOff x="265757" y="2760044"/>
            <a:chExt cx="2391816" cy="1518803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265757" y="2760044"/>
              <a:ext cx="2391816" cy="151880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Скругленный прямоугольник 11"/>
            <p:cNvSpPr/>
            <p:nvPr/>
          </p:nvSpPr>
          <p:spPr>
            <a:xfrm>
              <a:off x="310241" y="2804528"/>
              <a:ext cx="2302848" cy="14298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/>
                <a:t>Налоговые доходы </a:t>
              </a:r>
              <a:r>
                <a:rPr lang="ru-RU" sz="1200" kern="1200" dirty="0" smtClean="0"/>
                <a:t>(часть доходов граждан и организаций, которые они обязаны платить государству)</a:t>
              </a:r>
              <a:endParaRPr lang="ru-RU" sz="1200" kern="1200" dirty="0"/>
            </a:p>
          </p:txBody>
        </p:sp>
      </p:grpSp>
      <p:sp>
        <p:nvSpPr>
          <p:cNvPr id="22" name="Скругленный прямоугольник 21"/>
          <p:cNvSpPr/>
          <p:nvPr/>
        </p:nvSpPr>
        <p:spPr>
          <a:xfrm>
            <a:off x="3803953" y="4018940"/>
            <a:ext cx="2031511" cy="1388897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grpSp>
        <p:nvGrpSpPr>
          <p:cNvPr id="23" name="Группа 22"/>
          <p:cNvGrpSpPr/>
          <p:nvPr/>
        </p:nvGrpSpPr>
        <p:grpSpPr>
          <a:xfrm>
            <a:off x="4069710" y="4271410"/>
            <a:ext cx="2240965" cy="1657921"/>
            <a:chOff x="3188323" y="2797240"/>
            <a:chExt cx="2391816" cy="1518803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3188323" y="2797240"/>
              <a:ext cx="2391816" cy="151880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Скругленный прямоугольник 14"/>
            <p:cNvSpPr/>
            <p:nvPr/>
          </p:nvSpPr>
          <p:spPr>
            <a:xfrm>
              <a:off x="3232807" y="2841724"/>
              <a:ext cx="2302848" cy="14298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/>
                <a:t>Неналоговые доходы </a:t>
              </a:r>
              <a:r>
                <a:rPr lang="ru-RU" sz="1200" kern="1200" dirty="0" smtClean="0"/>
    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    </a:r>
              <a:endParaRPr lang="ru-RU" sz="1200" kern="1200" dirty="0"/>
            </a:p>
          </p:txBody>
        </p:sp>
      </p:grpSp>
      <p:sp>
        <p:nvSpPr>
          <p:cNvPr id="26" name="Скругленный прямоугольник 25"/>
          <p:cNvSpPr/>
          <p:nvPr/>
        </p:nvSpPr>
        <p:spPr>
          <a:xfrm>
            <a:off x="6728050" y="3985587"/>
            <a:ext cx="2031511" cy="1262646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grpSp>
        <p:nvGrpSpPr>
          <p:cNvPr id="27" name="Группа 26"/>
          <p:cNvGrpSpPr/>
          <p:nvPr/>
        </p:nvGrpSpPr>
        <p:grpSpPr>
          <a:xfrm>
            <a:off x="6882180" y="4238057"/>
            <a:ext cx="2143140" cy="1548398"/>
            <a:chOff x="6112421" y="2763887"/>
            <a:chExt cx="2391816" cy="1380744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6112421" y="2763887"/>
              <a:ext cx="2391816" cy="138074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Скругленный прямоугольник 17"/>
            <p:cNvSpPr/>
            <p:nvPr/>
          </p:nvSpPr>
          <p:spPr>
            <a:xfrm>
              <a:off x="6152862" y="2804328"/>
              <a:ext cx="2310934" cy="12998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/>
                <a:t>Безвозмездные поступления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/>
                <a:t>(средства, которые поступают в бюджет безвозмездно из других бюджетов, а также от юридических и физических лиц)</a:t>
              </a:r>
              <a:endParaRPr lang="ru-RU" sz="12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00042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00B0F0"/>
                </a:solidFill>
              </a:rPr>
              <a:t>Выплачиваемые из бюджета денежные средства называются </a:t>
            </a:r>
            <a:r>
              <a:rPr lang="ru-RU" b="1" dirty="0" smtClean="0">
                <a:solidFill>
                  <a:srgbClr val="00B0F0"/>
                </a:solidFill>
              </a:rPr>
              <a:t>расходами </a:t>
            </a:r>
            <a:r>
              <a:rPr lang="ru-RU" dirty="0" smtClean="0">
                <a:solidFill>
                  <a:srgbClr val="00B0F0"/>
                </a:solidFill>
              </a:rPr>
              <a:t>бюджета.</a:t>
            </a:r>
          </a:p>
          <a:p>
            <a:endParaRPr lang="ru-RU" dirty="0"/>
          </a:p>
        </p:txBody>
      </p:sp>
      <p:pic>
        <p:nvPicPr>
          <p:cNvPr id="4" name="Рисунок 3" descr="budge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2500306"/>
            <a:ext cx="5443566" cy="3302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612376" cy="6429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3664" y="2987488"/>
            <a:ext cx="2822222" cy="1721224"/>
          </a:xfrm>
        </p:spPr>
      </p:pic>
      <p:sp>
        <p:nvSpPr>
          <p:cNvPr id="5" name="TextBox 4"/>
          <p:cNvSpPr txBox="1"/>
          <p:nvPr/>
        </p:nvSpPr>
        <p:spPr>
          <a:xfrm>
            <a:off x="6500826" y="2000240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сли расходная часть бюджета превышает доходную, то бюджет формируется с</a:t>
            </a:r>
          </a:p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ДЕФИЦИТОМ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728" y="2071678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ревышение доходов над расходами образует положительный остаток бюджета </a:t>
            </a:r>
          </a:p>
          <a:p>
            <a:pPr algn="ctr"/>
            <a:r>
              <a:rPr lang="ru-RU" altLang="ru-RU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31590" y="428604"/>
            <a:ext cx="8183880" cy="6429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88714" y="1643050"/>
            <a:ext cx="8183880" cy="4187952"/>
          </a:xfrm>
        </p:spPr>
        <p:txBody>
          <a:bodyPr>
            <a:noAutofit/>
          </a:bodyPr>
          <a:lstStyle/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Муниципальный долг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Российской Федерации.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Дотации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комплекс мероприятий, увязанных по ресурсам, срокам и исполнителям, направленных на достижение целей социально-экономического развития Мортковского сельского поселения в определенной сфере.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95536" y="285750"/>
            <a:ext cx="9073008" cy="1487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16349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Основные показатели прогноза социально-экономического развития </a:t>
            </a:r>
            <a:r>
              <a:rPr lang="ru-RU" dirty="0" smtClean="0">
                <a:solidFill>
                  <a:srgbClr val="D16349"/>
                </a:solidFill>
                <a:latin typeface="Georgia"/>
              </a:rPr>
              <a:t>поселения</a:t>
            </a:r>
            <a:endParaRPr kumimoji="0" lang="en-US" sz="3300" b="0" i="0" u="none" strike="noStrike" kern="1200" cap="none" spc="0" normalizeH="0" baseline="0" noProof="0" dirty="0" smtClean="0">
              <a:ln>
                <a:noFill/>
              </a:ln>
              <a:solidFill>
                <a:srgbClr val="D16349"/>
              </a:solidFill>
              <a:effectLst/>
              <a:uLnTx/>
              <a:uFillTx/>
              <a:latin typeface="Georgia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300" b="0" i="0" u="none" strike="noStrike" kern="1200" cap="none" spc="0" normalizeH="0" baseline="0" noProof="0" dirty="0">
              <a:ln>
                <a:noFill/>
              </a:ln>
              <a:solidFill>
                <a:srgbClr val="D16349"/>
              </a:solidFill>
              <a:effectLst/>
              <a:uLnTx/>
              <a:uFillTx/>
              <a:latin typeface="Georgia"/>
              <a:ea typeface="+mj-ea"/>
              <a:cs typeface="+mj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36180586"/>
              </p:ext>
            </p:extLst>
          </p:nvPr>
        </p:nvGraphicFramePr>
        <p:xfrm>
          <a:off x="1187625" y="1628800"/>
          <a:ext cx="7704855" cy="4132866"/>
        </p:xfrm>
        <a:graphic>
          <a:graphicData uri="http://schemas.openxmlformats.org/drawingml/2006/table">
            <a:tbl>
              <a:tblPr/>
              <a:tblGrid>
                <a:gridCol w="2025364"/>
                <a:gridCol w="782947"/>
                <a:gridCol w="778704"/>
                <a:gridCol w="803986"/>
                <a:gridCol w="725160"/>
                <a:gridCol w="686315"/>
                <a:gridCol w="811101"/>
                <a:gridCol w="1091278"/>
              </a:tblGrid>
              <a:tr h="41130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(факт)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(оценка)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</a:tr>
              <a:tr h="41305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 (среднегодовая)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чел.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550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562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554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550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550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540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61579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зарегистрированной безработицы к трудоспособному населению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0289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промышленного производства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предыдущему году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97,9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98,6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97,2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97,2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97,2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64923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продукции сельского хозяйства в хозяйствах всех категорий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 в ценах соответствующих лет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35,300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36000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36500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36500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36500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36,500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600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Оборот розничной торговли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 в ценах соответствующих лет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24725,0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24980,0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25470,0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25470,0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25470,0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25470,0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61696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Ввод в эксплуатацию жилых домов за счет всех источников финансирования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кв.м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общей площади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0,281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0,118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9217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476672"/>
            <a:ext cx="60486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долговой нагрузки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268760"/>
            <a:ext cx="69127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Мортковского сельского поселения </a:t>
            </a: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в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отсутствовал. В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 также не планируется осуществление муниципальных заимствований и осуществление расходов по обслуживанию муниципального долга.</a:t>
            </a:r>
          </a:p>
        </p:txBody>
      </p:sp>
    </p:spTree>
    <p:extLst>
      <p:ext uri="{BB962C8B-B14F-4D97-AF65-F5344CB8AC3E}">
        <p14:creationId xmlns="" xmlns:p14="http://schemas.microsoft.com/office/powerpoint/2010/main" val="34716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бюджет для граждан на 2018</Template>
  <TotalTime>2236</TotalTime>
  <Words>1427</Words>
  <Application>Microsoft Office PowerPoint</Application>
  <PresentationFormat>Экран (4:3)</PresentationFormat>
  <Paragraphs>427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Солнцестояние</vt:lpstr>
      <vt:lpstr>Слайд 1</vt:lpstr>
      <vt:lpstr>Уважаемые жители Мортковского сельского поселения!</vt:lpstr>
      <vt:lpstr>Основные понятия и термины</vt:lpstr>
      <vt:lpstr>Основные понятия и термины</vt:lpstr>
      <vt:lpstr>Слайд 5</vt:lpstr>
      <vt:lpstr>Основные понятия и термины</vt:lpstr>
      <vt:lpstr>Основные понятия и термины</vt:lpstr>
      <vt:lpstr>Слайд 8</vt:lpstr>
      <vt:lpstr>Слайд 9</vt:lpstr>
      <vt:lpstr>Объем и структура доходов в динамике бюджета  Мортковского сельского поселения</vt:lpstr>
      <vt:lpstr>Доходы бюджета на 2023 год</vt:lpstr>
      <vt:lpstr>Доходы бюджета на 2024 год</vt:lpstr>
      <vt:lpstr>Доходы бюджета на 2025 год</vt:lpstr>
      <vt:lpstr>Налоговые и неналоговые доходы бюджета</vt:lpstr>
      <vt:lpstr>Безвозмездные поступления на 2023 год</vt:lpstr>
      <vt:lpstr>Безвозмездные поступления на 2024 год</vt:lpstr>
      <vt:lpstr>Безвозмездные поступления на 2025 год</vt:lpstr>
      <vt:lpstr>Бюджетная политика в области доходов</vt:lpstr>
      <vt:lpstr>Бюджетная политика в области расходов</vt:lpstr>
      <vt:lpstr>Расходы</vt:lpstr>
      <vt:lpstr>Структура расходов бюджета Мортковского сельского поселения  на 2023год и плановый 2024-2025годы по основным разделам и подразделам</vt:lpstr>
      <vt:lpstr>Структура расходов бюджета Мортковского сельского поселения  на 2023 год и плановый 2024-2025 годы по основным разделам и подразделам</vt:lpstr>
      <vt:lpstr>Структура расходов бюджета Мортковского сельского поселения  на 2023 год и плановый 2024-2025 годы по основным разделам и подразделам</vt:lpstr>
      <vt:lpstr>Структура расходов бюджета Мортковского сельского поселения  на 2023 год и плановый 2024-2025 годы по основным разделам и подразделам</vt:lpstr>
      <vt:lpstr>Слайд 25</vt:lpstr>
      <vt:lpstr>Слайд 26</vt:lpstr>
    </vt:vector>
  </TitlesOfParts>
  <Company>fofurmanov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Пользователь</cp:lastModifiedBy>
  <cp:revision>248</cp:revision>
  <cp:lastPrinted>2017-06-22T06:25:11Z</cp:lastPrinted>
  <dcterms:created xsi:type="dcterms:W3CDTF">2018-12-14T08:25:13Z</dcterms:created>
  <dcterms:modified xsi:type="dcterms:W3CDTF">2023-04-05T07:20:05Z</dcterms:modified>
</cp:coreProperties>
</file>